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9" r:id="rId2"/>
    <p:sldId id="260" r:id="rId3"/>
    <p:sldId id="261" r:id="rId4"/>
    <p:sldId id="262" r:id="rId5"/>
    <p:sldId id="268" r:id="rId6"/>
    <p:sldId id="263" r:id="rId7"/>
    <p:sldId id="264" r:id="rId8"/>
    <p:sldId id="275" r:id="rId9"/>
    <p:sldId id="7144" r:id="rId10"/>
    <p:sldId id="265" r:id="rId11"/>
    <p:sldId id="276" r:id="rId12"/>
    <p:sldId id="277" r:id="rId13"/>
    <p:sldId id="266" r:id="rId14"/>
    <p:sldId id="278" r:id="rId15"/>
    <p:sldId id="267" r:id="rId16"/>
    <p:sldId id="269" r:id="rId17"/>
    <p:sldId id="319" r:id="rId18"/>
    <p:sldId id="318" r:id="rId19"/>
    <p:sldId id="296" r:id="rId20"/>
    <p:sldId id="297" r:id="rId21"/>
    <p:sldId id="298" r:id="rId22"/>
    <p:sldId id="257" r:id="rId23"/>
    <p:sldId id="333" r:id="rId24"/>
    <p:sldId id="334" r:id="rId25"/>
    <p:sldId id="270" r:id="rId26"/>
    <p:sldId id="7127" r:id="rId27"/>
    <p:sldId id="7128" r:id="rId28"/>
    <p:sldId id="7129" r:id="rId29"/>
    <p:sldId id="7130" r:id="rId30"/>
    <p:sldId id="7131" r:id="rId31"/>
    <p:sldId id="7132" r:id="rId32"/>
    <p:sldId id="7133" r:id="rId33"/>
    <p:sldId id="7134" r:id="rId34"/>
    <p:sldId id="7135" r:id="rId35"/>
    <p:sldId id="7136" r:id="rId36"/>
    <p:sldId id="7137" r:id="rId37"/>
    <p:sldId id="7138" r:id="rId38"/>
    <p:sldId id="7139" r:id="rId39"/>
    <p:sldId id="280" r:id="rId40"/>
    <p:sldId id="7140" r:id="rId41"/>
    <p:sldId id="7141" r:id="rId42"/>
    <p:sldId id="271" r:id="rId43"/>
    <p:sldId id="279" r:id="rId44"/>
    <p:sldId id="7143" r:id="rId45"/>
    <p:sldId id="281" r:id="rId46"/>
    <p:sldId id="7142" r:id="rId47"/>
    <p:sldId id="272" r:id="rId48"/>
    <p:sldId id="282" r:id="rId49"/>
    <p:sldId id="284" r:id="rId5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2FF"/>
    <a:srgbClr val="00F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59" d="100"/>
          <a:sy n="59" d="100"/>
        </p:scale>
        <p:origin x="868" y="44"/>
      </p:cViewPr>
      <p:guideLst/>
    </p:cSldViewPr>
  </p:slideViewPr>
  <p:notesTextViewPr>
    <p:cViewPr>
      <p:scale>
        <a:sx n="70" d="100"/>
        <a:sy n="7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BC0E-3D9E-AD47-A71F-225F1F3A3655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56B20-EAE6-AD49-B531-D228C4479B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852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3FE80-F007-0549-B04E-00A7E591F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412476"/>
            <a:ext cx="6685280" cy="1881863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1A7B790-F972-BCB8-6F4A-CA14E6B6B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358782" y="247539"/>
            <a:ext cx="2363414" cy="78658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E51ED99-06D8-08E8-3419-762B0BE603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0316" y="1694325"/>
            <a:ext cx="5265683" cy="459095"/>
          </a:xfrm>
          <a:prstGeom prst="rect">
            <a:avLst/>
          </a:prstGeom>
        </p:spPr>
      </p:pic>
      <p:pic>
        <p:nvPicPr>
          <p:cNvPr id="11" name="图片 10" descr="卡通画&#10;&#10;描述已自动生成">
            <a:extLst>
              <a:ext uri="{FF2B5EF4-FFF2-40B4-BE49-F238E27FC236}">
                <a16:creationId xmlns:a16="http://schemas.microsoft.com/office/drawing/2014/main" id="{9E35002B-EC7A-FF51-E4D8-590DC6FFCF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2512" y="380497"/>
            <a:ext cx="1422619" cy="1710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51AF667-89E6-E14A-9C76-74C28E4E66A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24612" y="6461479"/>
            <a:ext cx="1922736" cy="187515"/>
          </a:xfrm>
          <a:prstGeom prst="rect">
            <a:avLst/>
          </a:prstGeom>
        </p:spPr>
      </p:pic>
      <p:pic>
        <p:nvPicPr>
          <p:cNvPr id="15" name="图片 14" descr="图片包含 图形用户界面&#10;&#10;描述已自动生成">
            <a:extLst>
              <a:ext uri="{FF2B5EF4-FFF2-40B4-BE49-F238E27FC236}">
                <a16:creationId xmlns:a16="http://schemas.microsoft.com/office/drawing/2014/main" id="{AA8CC907-6ED5-A6B4-2DC4-967D4D12705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991690" y="1595438"/>
            <a:ext cx="4921033" cy="406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2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0EF46-D5F3-264B-9C50-F96E90B5C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1183B1-DAD1-A84F-8827-571999DD1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DE549A-BDCA-3A41-8082-15AA423C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10211C-0490-F047-8270-08CF89DE2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AD1EB6-34D9-4B4E-882E-5AAF7EE8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50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BD810C-2B70-AF46-960B-1C516278B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08CE3B-62EF-7B41-959B-1FFB10C08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6938F5-095D-2240-9CAF-9DB95F44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F882B9-BA91-5A4A-AB28-538B73705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A61C61-3E97-664C-9434-B8DDE841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5126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E75CE-1932-724E-80C0-FAEB33FB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326339-EF9D-F445-B1D9-1E67239BB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41A103-E975-7049-A021-7291CD8BE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3A1269-8BA8-D746-98F9-CD6254EC9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176056-4DA2-2E4F-A681-8AB016B2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 descr="图标&#10;&#10;描述已自动生成">
            <a:extLst>
              <a:ext uri="{FF2B5EF4-FFF2-40B4-BE49-F238E27FC236}">
                <a16:creationId xmlns:a16="http://schemas.microsoft.com/office/drawing/2014/main" id="{1110583F-9F3B-706C-B3C8-B065A90EFF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91" y="754856"/>
            <a:ext cx="5461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85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B0E8CF-8957-BA41-93F5-A7432EB02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0FDA73-E3E1-7D4A-93DD-F795B97AB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005A51-588C-FD41-BE26-11B5455C9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9D4BEC-04F2-0545-8673-9CABEEA4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31CA31-82E8-8D47-8E27-FB56D990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0852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3F3F6-92DC-F048-B129-77967C74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F13D74-A128-F246-A2C3-FA3BD5269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EA059B-890E-A145-B88D-F6B9D1240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81BCB7-9F42-BF4C-BABD-5E56F2E83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76A82C-851D-1B4B-A734-FD05DAF3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5B2885-4F24-D94A-8A97-391BC519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600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019E4E-46B5-3B45-8DA4-D1D34B08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1A9633-FA0D-B44B-A177-A2CBE220A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C6536C-6536-6040-9D60-F6D276B70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3EBC514-62AE-0447-84DF-AB11DB2C4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AF9E8A-0D96-3249-9355-ABF0602D6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1B85C5D-ADC9-0144-BE92-FDC35028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904610-EEE0-3A4C-A141-9856787E3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E5AE534-B270-E94E-ADC3-71B95CD01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2903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6828D-C7FA-6D44-8091-37E869387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66CA88-8A7E-7049-9D5E-9418803FD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0A43C4-786D-1041-B770-CB0B2C795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2B44DB-3556-7F47-A1AF-47FCEB74C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3968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2A8D6D-9947-974A-96CE-1AB8A1A42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1238C9-9B18-C54A-A670-4F1F89DB1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D2E43D-2F7B-8442-BC3E-04F2BD55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1984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0EE50-AA0C-1C4D-89F2-E5E7222C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EC1718-1B85-8C41-9056-80B26F8F1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1A487-E135-3E40-82B2-2AB952CC0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A29C69-81B1-B540-884E-55FB474B0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4EFF6D-063D-2246-B9CE-EF8FABB4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C1A372-1EEA-3E43-8EFF-2D7EE85A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03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9EC9B-407C-504F-BF6B-0D8911518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4DAF8F-1350-2342-BB8B-7FA3B67E62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0B8C0-F262-A143-9821-1B46872BF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5EFAE1-7081-3C48-9A37-AADA14DC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CD4C2C-E379-B54F-86B5-F4B9DB4CB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35633-04C4-EC4A-99B9-C1F5240C2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124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低可信度描述已自动生成">
            <a:extLst>
              <a:ext uri="{FF2B5EF4-FFF2-40B4-BE49-F238E27FC236}">
                <a16:creationId xmlns:a16="http://schemas.microsoft.com/office/drawing/2014/main" id="{8B360BF0-E85A-3123-FE57-428861D555B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</p:pic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7A6F01-3646-134B-9875-7EDD795E5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8E77E2-C9AC-8547-BD61-8980F6514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A9883-2DF6-1B4E-9229-BA94F1192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EA61-FD7F-7E42-8996-47F2197A2754}" type="datetimeFigureOut">
              <a:rPr kumimoji="1" lang="zh-CN" altLang="en-US" smtClean="0"/>
              <a:t>2024/2/20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6B74DE-6864-C442-A2D2-9F56667D2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F89B61-871D-C24A-953F-603145740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5D15618-98B1-AA4F-90ED-DECD0C962F5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329908" y="451662"/>
            <a:ext cx="1517440" cy="1460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92E9478-BB68-576A-51E5-0F174F577C0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rcRect/>
          <a:stretch/>
        </p:blipFill>
        <p:spPr>
          <a:xfrm>
            <a:off x="10023182" y="6215377"/>
            <a:ext cx="1719992" cy="57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9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CC76EB-C3F7-50E0-0A65-1319D8C14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242458"/>
            <a:ext cx="6685280" cy="2051882"/>
          </a:xfrm>
        </p:spPr>
        <p:txBody>
          <a:bodyPr>
            <a:normAutofit/>
          </a:bodyPr>
          <a:lstStyle/>
          <a:p>
            <a:r>
              <a:rPr lang="en-US" altLang="zh-CN" sz="6000" dirty="0">
                <a:solidFill>
                  <a:schemeClr val="bg1"/>
                </a:solidFill>
              </a:rPr>
              <a:t>2024</a:t>
            </a:r>
            <a:r>
              <a:rPr lang="zh-CN" altLang="en-US" sz="6000" dirty="0">
                <a:solidFill>
                  <a:schemeClr val="bg1"/>
                </a:solidFill>
              </a:rPr>
              <a:t>牛客寒假</a:t>
            </a:r>
            <a:br>
              <a:rPr lang="en-US" altLang="zh-CN" sz="6000" dirty="0">
                <a:solidFill>
                  <a:schemeClr val="bg1"/>
                </a:solidFill>
                <a:latin typeface="HarmonyOS Sans SC Light" pitchFamily="2" charset="-122"/>
                <a:ea typeface="HarmonyOS Sans SC Light" pitchFamily="2" charset="-122"/>
              </a:rPr>
            </a:br>
            <a:r>
              <a:rPr lang="zh-CN" altLang="en-US" sz="7200" b="1" dirty="0">
                <a:solidFill>
                  <a:schemeClr val="bg1"/>
                </a:solidFill>
              </a:rPr>
              <a:t>算法基础集训</a:t>
            </a:r>
            <a:endParaRPr lang="zh-CN" altLang="en-US" dirty="0"/>
          </a:p>
        </p:txBody>
      </p:sp>
      <p:sp>
        <p:nvSpPr>
          <p:cNvPr id="16" name="圆角矩形 32">
            <a:extLst>
              <a:ext uri="{FF2B5EF4-FFF2-40B4-BE49-F238E27FC236}">
                <a16:creationId xmlns:a16="http://schemas.microsoft.com/office/drawing/2014/main" id="{2B62A56C-133E-BF0A-D1EE-C41E6877B0AA}"/>
              </a:ext>
            </a:extLst>
          </p:cNvPr>
          <p:cNvSpPr/>
          <p:nvPr/>
        </p:nvSpPr>
        <p:spPr>
          <a:xfrm>
            <a:off x="1807223" y="4460065"/>
            <a:ext cx="1926578" cy="613460"/>
          </a:xfrm>
          <a:prstGeom prst="round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chemeClr val="bg2">
                    <a:lumMod val="25000"/>
                  </a:schemeClr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第四场</a:t>
            </a:r>
          </a:p>
        </p:txBody>
      </p:sp>
    </p:spTree>
    <p:extLst>
      <p:ext uri="{BB962C8B-B14F-4D97-AF65-F5344CB8AC3E}">
        <p14:creationId xmlns:p14="http://schemas.microsoft.com/office/powerpoint/2010/main" val="104651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15357F-A87F-B8E5-A641-139B31828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E-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漂亮数组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1F22E-5884-A44B-28B9-C7300AC12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阿宁认为一个数组是漂亮</a:t>
            </a:r>
            <a:r>
              <a:rPr lang="zh-CN" altLang="en-US" dirty="0">
                <a:effectLst/>
              </a:rPr>
              <a:t>数组</a:t>
            </a:r>
            <a:r>
              <a:rPr lang="zh-CN" altLang="en-US" dirty="0"/>
              <a:t>，该数组需要存在一个总和是 </a:t>
            </a:r>
            <a:r>
              <a:rPr lang="en-US" altLang="zh-CN" dirty="0">
                <a:effectLst/>
              </a:rPr>
              <a:t>k</a:t>
            </a:r>
            <a:r>
              <a:rPr lang="zh-CN" altLang="en-US" dirty="0"/>
              <a:t> 的倍数的子数组。 </a:t>
            </a:r>
          </a:p>
          <a:p>
            <a:r>
              <a:rPr lang="zh-CN" altLang="en-US" dirty="0"/>
              <a:t>现在阿宁有一个长度为 </a:t>
            </a:r>
            <a:r>
              <a:rPr lang="en-US" altLang="zh-CN" dirty="0"/>
              <a:t>n </a:t>
            </a:r>
            <a:r>
              <a:rPr lang="zh-CN" altLang="en-US" dirty="0"/>
              <a:t>的数组 </a:t>
            </a:r>
            <a:r>
              <a:rPr lang="en-US" altLang="zh-CN" dirty="0"/>
              <a:t>a</a:t>
            </a:r>
            <a:r>
              <a:rPr lang="zh-CN" altLang="en-US" dirty="0"/>
              <a:t>，阿宁想要将数组 </a:t>
            </a:r>
            <a:r>
              <a:rPr lang="en-US" altLang="zh-CN" dirty="0"/>
              <a:t>a </a:t>
            </a:r>
            <a:r>
              <a:rPr lang="zh-CN" altLang="en-US" dirty="0"/>
              <a:t>分割出若干个数组。 </a:t>
            </a:r>
          </a:p>
          <a:p>
            <a:r>
              <a:rPr lang="zh-CN" altLang="en-US" dirty="0"/>
              <a:t>分割出的数组需要满足，按照分割顺序合并可以得到原数组</a:t>
            </a:r>
            <a:r>
              <a:rPr lang="en-US" altLang="zh-CN" dirty="0"/>
              <a:t>a</a:t>
            </a:r>
            <a:r>
              <a:rPr lang="zh-CN" altLang="en-US" dirty="0"/>
              <a:t>。 </a:t>
            </a:r>
          </a:p>
          <a:p>
            <a:r>
              <a:rPr lang="zh-CN" altLang="en-US" dirty="0"/>
              <a:t>阿宁想知道</a:t>
            </a:r>
            <a:r>
              <a:rPr lang="zh-CN" altLang="en-US" dirty="0">
                <a:effectLst/>
              </a:rPr>
              <a:t>将数组 </a:t>
            </a:r>
            <a:r>
              <a:rPr lang="en-US" altLang="zh-CN" dirty="0"/>
              <a:t>a</a:t>
            </a:r>
            <a:r>
              <a:rPr lang="zh-CN" altLang="en-US" dirty="0">
                <a:effectLst/>
              </a:rPr>
              <a:t> 分割，</a:t>
            </a:r>
            <a:r>
              <a:rPr lang="zh-CN" altLang="en-US" dirty="0"/>
              <a:t>最多可以获得多少个漂亮数组？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6461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93E556-EF12-5E14-AFAF-7A31FA366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4BB75B-C31C-D7F2-1124-0C56D58AC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Eg</a:t>
            </a:r>
            <a:r>
              <a:rPr lang="en-US" altLang="zh-CN" dirty="0"/>
              <a:t>: k = 6</a:t>
            </a:r>
          </a:p>
          <a:p>
            <a:r>
              <a:rPr lang="en-US" altLang="zh-CN" dirty="0"/>
              <a:t>1 4 1 2 3 5 1 4 3 1</a:t>
            </a:r>
          </a:p>
          <a:p>
            <a:endParaRPr lang="en-US" altLang="zh-CN" dirty="0"/>
          </a:p>
          <a:p>
            <a:r>
              <a:rPr lang="en-US" altLang="zh-CN" dirty="0"/>
              <a:t>141</a:t>
            </a:r>
            <a:r>
              <a:rPr lang="zh-CN" altLang="en-US" dirty="0"/>
              <a:t>的和是</a:t>
            </a:r>
            <a:r>
              <a:rPr lang="en-US" altLang="zh-CN" dirty="0"/>
              <a:t>6 </a:t>
            </a:r>
            <a:r>
              <a:rPr lang="zh-CN" altLang="en-US" dirty="0"/>
              <a:t>所以从</a:t>
            </a:r>
            <a:r>
              <a:rPr lang="en-US" altLang="zh-CN" dirty="0"/>
              <a:t>141</a:t>
            </a:r>
            <a:r>
              <a:rPr lang="zh-CN" altLang="en-US" dirty="0"/>
              <a:t>的后面划开（往这个分段里面再加入数字是没有意义的，不如留给下一个分段）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51</a:t>
            </a:r>
            <a:r>
              <a:rPr lang="zh-CN" altLang="en-US" dirty="0"/>
              <a:t>的和是</a:t>
            </a:r>
            <a:r>
              <a:rPr lang="en-US" altLang="zh-CN" dirty="0"/>
              <a:t>6  2351</a:t>
            </a:r>
            <a:r>
              <a:rPr lang="zh-CN" altLang="en-US" dirty="0"/>
              <a:t>划成一段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5627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BF0BE-C0B4-675D-1EFB-761308B07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361C57-E001-8362-B031-1C6AA690D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如果当前前缀的和是</a:t>
            </a:r>
            <a:r>
              <a:rPr lang="en-US" altLang="zh-CN" dirty="0"/>
              <a:t>k</a:t>
            </a:r>
            <a:r>
              <a:rPr lang="zh-CN" altLang="en-US" dirty="0"/>
              <a:t>的倍数</a:t>
            </a:r>
            <a:endParaRPr lang="en-US" altLang="zh-CN" dirty="0"/>
          </a:p>
          <a:p>
            <a:r>
              <a:rPr lang="zh-CN" altLang="en-US" dirty="0"/>
              <a:t>或者这个前缀</a:t>
            </a:r>
            <a:r>
              <a:rPr lang="en-US" altLang="zh-CN" dirty="0"/>
              <a:t>%k</a:t>
            </a:r>
            <a:r>
              <a:rPr lang="zh-CN" altLang="en-US" dirty="0"/>
              <a:t>的余数之前已经出现过了</a:t>
            </a:r>
            <a:endParaRPr lang="en-US" altLang="zh-CN" dirty="0"/>
          </a:p>
          <a:p>
            <a:r>
              <a:rPr lang="zh-CN" altLang="en-US" dirty="0"/>
              <a:t>那就从当前这个位置划断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1 4 1 2 3 5 1 4 3 1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288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CD516A-5442-9D16-BF28-E6590400C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F-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来点每日一题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7B2F06-A22D-D5DD-1256-894428E15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/>
              </a:rPr>
              <a:t>给一个长度为 </a:t>
            </a:r>
            <a:r>
              <a:rPr lang="en-US" altLang="zh-CN" dirty="0">
                <a:effectLst/>
              </a:rPr>
              <a:t>n </a:t>
            </a:r>
            <a:r>
              <a:rPr lang="zh-CN" altLang="en-US" dirty="0">
                <a:effectLst/>
              </a:rPr>
              <a:t>的数组 </a:t>
            </a:r>
            <a:r>
              <a:rPr lang="en-US" altLang="zh-CN" dirty="0">
                <a:effectLst/>
              </a:rPr>
              <a:t>a</a:t>
            </a:r>
            <a:r>
              <a:rPr lang="zh-CN" altLang="en-US" dirty="0">
                <a:effectLst/>
              </a:rPr>
              <a:t>。一开始分数为 </a:t>
            </a:r>
            <a:r>
              <a:rPr lang="en-US" altLang="zh-CN" dirty="0">
                <a:effectLst/>
              </a:rPr>
              <a:t>0</a:t>
            </a:r>
            <a:r>
              <a:rPr lang="zh-CN" altLang="en-US" dirty="0">
                <a:effectLst/>
              </a:rPr>
              <a:t>。按照</a:t>
            </a:r>
            <a:r>
              <a:rPr lang="zh-CN" altLang="en-US" dirty="0"/>
              <a:t>  </a:t>
            </a:r>
            <a:r>
              <a:rPr lang="en-US" altLang="zh-CN" dirty="0"/>
              <a:t>a1,a2,a3,...,an​ </a:t>
            </a:r>
            <a:r>
              <a:rPr lang="zh-CN" altLang="en-US" dirty="0"/>
              <a:t>的顺序决定每一个数选或者不选。 </a:t>
            </a:r>
          </a:p>
          <a:p>
            <a:r>
              <a:rPr lang="zh-CN" altLang="en-US" dirty="0"/>
              <a:t>每选够了 </a:t>
            </a:r>
            <a:r>
              <a:rPr lang="en-US" altLang="zh-CN" dirty="0"/>
              <a:t>6 </a:t>
            </a:r>
            <a:r>
              <a:rPr lang="zh-CN" altLang="en-US" dirty="0"/>
              <a:t>个数时，假设分别是 </a:t>
            </a:r>
            <a:r>
              <a:rPr lang="en-US" altLang="zh-CN" dirty="0"/>
              <a:t>b1,b2,b3,b4,b5,b6</a:t>
            </a:r>
            <a:r>
              <a:rPr lang="zh-CN" altLang="en-US" dirty="0"/>
              <a:t>那么可以获得 </a:t>
            </a:r>
            <a:r>
              <a:rPr lang="en-US" altLang="zh-CN" dirty="0"/>
              <a:t>((b1−b2)×b3−b4)×b5−b6</a:t>
            </a:r>
            <a:r>
              <a:rPr lang="zh-CN" altLang="en-US" dirty="0"/>
              <a:t>分数。 </a:t>
            </a:r>
          </a:p>
          <a:p>
            <a:r>
              <a:rPr lang="zh-CN" altLang="en-US" dirty="0"/>
              <a:t>问，最多获得多少分数？ </a:t>
            </a:r>
            <a:endParaRPr lang="en-US" altLang="zh-CN" dirty="0"/>
          </a:p>
          <a:p>
            <a:endParaRPr lang="zh-CN" altLang="en-US" dirty="0"/>
          </a:p>
          <a:p>
            <a:r>
              <a:rPr lang="en-US" altLang="zh-CN" dirty="0"/>
              <a:t>1≤n≤10^3</a:t>
            </a:r>
          </a:p>
          <a:p>
            <a:r>
              <a:rPr lang="en-US" altLang="zh-CN" dirty="0"/>
              <a:t> −100≤ai≤100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0252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BA12F5-AEA3-02D7-7367-D6B9071AC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0CB507-7AD1-D532-E2D0-7F92119C4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F[</a:t>
            </a:r>
            <a:r>
              <a:rPr lang="en-US" altLang="zh-CN" dirty="0" err="1"/>
              <a:t>i</a:t>
            </a:r>
            <a:r>
              <a:rPr lang="en-US" altLang="zh-CN" dirty="0"/>
              <a:t>][0/1/2/3/4/5/6]</a:t>
            </a:r>
          </a:p>
          <a:p>
            <a:r>
              <a:rPr lang="zh-CN" altLang="en-US" dirty="0"/>
              <a:t>前</a:t>
            </a:r>
            <a:r>
              <a:rPr lang="en-US" altLang="zh-CN" dirty="0" err="1"/>
              <a:t>i</a:t>
            </a:r>
            <a:r>
              <a:rPr lang="zh-CN" altLang="en-US" dirty="0"/>
              <a:t>个数 第</a:t>
            </a:r>
            <a:r>
              <a:rPr lang="en-US" altLang="zh-CN" dirty="0" err="1"/>
              <a:t>i</a:t>
            </a:r>
            <a:r>
              <a:rPr lang="zh-CN" altLang="en-US" dirty="0"/>
              <a:t>个数不选</a:t>
            </a:r>
            <a:r>
              <a:rPr lang="en-US" altLang="zh-CN" dirty="0"/>
              <a:t>/</a:t>
            </a:r>
            <a:r>
              <a:rPr lang="zh-CN" altLang="en-US" dirty="0"/>
              <a:t>是</a:t>
            </a:r>
            <a:r>
              <a:rPr lang="en-US" altLang="zh-CN" dirty="0"/>
              <a:t>b1/b2/b3/b4/b5/b6 </a:t>
            </a:r>
            <a:r>
              <a:rPr lang="zh-CN" altLang="en-US" dirty="0"/>
              <a:t>的情况下的最大得分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F[</a:t>
            </a:r>
            <a:r>
              <a:rPr lang="en-US" altLang="zh-CN" dirty="0" err="1"/>
              <a:t>i</a:t>
            </a:r>
            <a:r>
              <a:rPr lang="en-US" altLang="zh-CN" dirty="0"/>
              <a:t>][0]</a:t>
            </a:r>
            <a:r>
              <a:rPr lang="zh-CN" altLang="en-US" dirty="0"/>
              <a:t>其实没有用</a:t>
            </a:r>
            <a:endParaRPr lang="en-US" altLang="zh-CN" dirty="0"/>
          </a:p>
          <a:p>
            <a:r>
              <a:rPr lang="en-US" altLang="zh-CN" dirty="0"/>
              <a:t>F[</a:t>
            </a:r>
            <a:r>
              <a:rPr lang="en-US" altLang="zh-CN" dirty="0" err="1"/>
              <a:t>i</a:t>
            </a:r>
            <a:r>
              <a:rPr lang="en-US" altLang="zh-CN" dirty="0"/>
              <a:t>][1] = max(f[j][6] + a[</a:t>
            </a:r>
            <a:r>
              <a:rPr lang="en-US" altLang="zh-CN" dirty="0" err="1"/>
              <a:t>i</a:t>
            </a:r>
            <a:r>
              <a:rPr lang="en-US" altLang="zh-CN" dirty="0"/>
              <a:t>])</a:t>
            </a:r>
          </a:p>
          <a:p>
            <a:r>
              <a:rPr lang="en-US" altLang="zh-CN" dirty="0"/>
              <a:t>F[</a:t>
            </a:r>
            <a:r>
              <a:rPr lang="en-US" altLang="zh-CN" dirty="0" err="1"/>
              <a:t>i</a:t>
            </a:r>
            <a:r>
              <a:rPr lang="en-US" altLang="zh-CN" dirty="0"/>
              <a:t>][2/4/6] = max(f[j][1/3/5] -  a[</a:t>
            </a:r>
            <a:r>
              <a:rPr lang="en-US" altLang="zh-CN" dirty="0" err="1"/>
              <a:t>i</a:t>
            </a:r>
            <a:r>
              <a:rPr lang="en-US" altLang="zh-CN" dirty="0"/>
              <a:t>])</a:t>
            </a:r>
          </a:p>
          <a:p>
            <a:r>
              <a:rPr lang="en-US" altLang="zh-CN" dirty="0"/>
              <a:t>F[</a:t>
            </a:r>
            <a:r>
              <a:rPr lang="en-US" altLang="zh-CN" dirty="0" err="1"/>
              <a:t>i</a:t>
            </a:r>
            <a:r>
              <a:rPr lang="en-US" altLang="zh-CN" dirty="0"/>
              <a:t>][3/5] = max(f[j][2/4] * a[</a:t>
            </a:r>
            <a:r>
              <a:rPr lang="en-US" altLang="zh-CN" dirty="0" err="1"/>
              <a:t>i</a:t>
            </a:r>
            <a:r>
              <a:rPr lang="en-US" altLang="zh-CN" dirty="0"/>
              <a:t>])</a:t>
            </a:r>
          </a:p>
          <a:p>
            <a:endParaRPr lang="en-US" altLang="zh-CN" dirty="0"/>
          </a:p>
          <a:p>
            <a:r>
              <a:rPr lang="zh-CN" altLang="en-US" dirty="0"/>
              <a:t>其实还得记录最小得分 因为有正有负有乘法 所以需要有最小值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4064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A261D-FD66-9E71-9EF7-D7322316A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G-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数三角形（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system"/>
              </a:rPr>
              <a:t>easy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）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0F679-6C35-CCE4-DC19-6B4A5E504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62508" cy="435133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阿宁认为一个大小为 </a:t>
            </a:r>
            <a:r>
              <a:rPr lang="en-US" altLang="zh-CN" dirty="0"/>
              <a:t>x </a:t>
            </a:r>
            <a:r>
              <a:rPr lang="zh-CN" altLang="en-US" dirty="0"/>
              <a:t>的等腰三角形底边长度是 </a:t>
            </a:r>
            <a:r>
              <a:rPr lang="en-US" altLang="zh-CN" dirty="0"/>
              <a:t>2×x+1</a:t>
            </a:r>
            <a:r>
              <a:rPr lang="zh-CN" altLang="en-US" dirty="0"/>
              <a:t>，高是 </a:t>
            </a:r>
            <a:r>
              <a:rPr lang="en-US" altLang="zh-CN" dirty="0"/>
              <a:t>x+1</a:t>
            </a:r>
            <a:r>
              <a:rPr lang="zh-CN" altLang="en-US" dirty="0"/>
              <a:t>。 </a:t>
            </a:r>
          </a:p>
          <a:p>
            <a:r>
              <a:rPr lang="zh-CN" altLang="en-US" dirty="0">
                <a:effectLst/>
              </a:rPr>
              <a:t>等腰三角形</a:t>
            </a:r>
            <a:r>
              <a:rPr lang="zh-CN" altLang="en-US" dirty="0"/>
              <a:t>不可以旋转，并且形态只能是下面举例的形态。 </a:t>
            </a:r>
          </a:p>
          <a:p>
            <a:r>
              <a:rPr lang="zh-CN" altLang="en-US" dirty="0"/>
              <a:t>以下分别是 </a:t>
            </a:r>
            <a:r>
              <a:rPr lang="en-US" altLang="zh-CN" dirty="0"/>
              <a:t>1,2,3 </a:t>
            </a:r>
            <a:r>
              <a:rPr lang="zh-CN" altLang="en-US" dirty="0"/>
              <a:t>的等腰三角形：</a:t>
            </a:r>
            <a:endParaRPr lang="en-US" altLang="zh-CN" dirty="0"/>
          </a:p>
          <a:p>
            <a:r>
              <a:rPr lang="zh-CN" altLang="en-US" dirty="0"/>
              <a:t>在一个字符矩阵中，三角形可以共用 </a:t>
            </a:r>
            <a:r>
              <a:rPr lang="en-US" altLang="zh-CN" dirty="0"/>
              <a:t>'*'</a:t>
            </a:r>
            <a:r>
              <a:rPr lang="zh-CN" altLang="en-US" dirty="0"/>
              <a:t>。因此上述举例中，大小为 </a:t>
            </a:r>
            <a:r>
              <a:rPr lang="en-US" altLang="zh-CN" dirty="0"/>
              <a:t>2 </a:t>
            </a:r>
            <a:r>
              <a:rPr lang="zh-CN" altLang="en-US" dirty="0"/>
              <a:t>和大小为 </a:t>
            </a:r>
            <a:r>
              <a:rPr lang="en-US" altLang="zh-CN" dirty="0"/>
              <a:t>3 </a:t>
            </a:r>
            <a:r>
              <a:rPr lang="zh-CN" altLang="en-US" dirty="0"/>
              <a:t>的三角形，都有两个大小为 </a:t>
            </a:r>
            <a:r>
              <a:rPr lang="en-US" altLang="zh-CN" dirty="0"/>
              <a:t>1 </a:t>
            </a:r>
            <a:r>
              <a:rPr lang="zh-CN" altLang="en-US" dirty="0"/>
              <a:t>的三角形。 </a:t>
            </a:r>
          </a:p>
          <a:p>
            <a:r>
              <a:rPr lang="zh-CN" altLang="en-US" dirty="0"/>
              <a:t>现在给出一个 </a:t>
            </a:r>
            <a:r>
              <a:rPr lang="en-US" altLang="zh-CN" dirty="0"/>
              <a:t>n </a:t>
            </a:r>
            <a:r>
              <a:rPr lang="zh-CN" altLang="en-US" dirty="0"/>
              <a:t>行 </a:t>
            </a:r>
            <a:r>
              <a:rPr lang="en-US" altLang="zh-CN" dirty="0"/>
              <a:t>m </a:t>
            </a:r>
            <a:r>
              <a:rPr lang="zh-CN" altLang="en-US" dirty="0"/>
              <a:t>列的仅包含 </a:t>
            </a:r>
            <a:r>
              <a:rPr lang="en-US" altLang="zh-CN" dirty="0"/>
              <a:t>'*' </a:t>
            </a:r>
            <a:r>
              <a:rPr lang="zh-CN" altLang="en-US" dirty="0"/>
              <a:t>和 </a:t>
            </a:r>
            <a:r>
              <a:rPr lang="en-US" altLang="zh-CN" dirty="0"/>
              <a:t>'.' </a:t>
            </a:r>
            <a:r>
              <a:rPr lang="zh-CN" altLang="en-US" dirty="0"/>
              <a:t>的矩阵， 阿宁想要数一下有多少个满足要求的等腰三角形？</a:t>
            </a:r>
            <a:endParaRPr lang="en-US" altLang="zh-CN" dirty="0"/>
          </a:p>
          <a:p>
            <a:r>
              <a:rPr lang="en-US" altLang="zh-CN" dirty="0"/>
              <a:t>1≤n,m≤500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43C61B8-C1C3-27D4-1617-1FB57321C0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77128" b="-1255"/>
          <a:stretch/>
        </p:blipFill>
        <p:spPr>
          <a:xfrm>
            <a:off x="8856632" y="531495"/>
            <a:ext cx="2607658" cy="579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3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415085-4597-4275-53EC-60C0326C1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H-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AC8968-2DBF-F9E4-ECA0-B720D5379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1≤n,m≤3000</a:t>
            </a: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Calibri" panose="020F0502020204030204" pitchFamily="34" charset="0"/>
              </a:rPr>
              <a:t>....*....</a:t>
            </a: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Calibri" panose="020F0502020204030204" pitchFamily="34" charset="0"/>
              </a:rPr>
              <a:t>...*.*...</a:t>
            </a: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Calibri" panose="020F0502020204030204" pitchFamily="34" charset="0"/>
              </a:rPr>
              <a:t>..*****..</a:t>
            </a: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Calibri" panose="020F0502020204030204" pitchFamily="34" charset="0"/>
              </a:rPr>
              <a:t>.*.....*.</a:t>
            </a: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Calibri" panose="020F0502020204030204" pitchFamily="34" charset="0"/>
              </a:rPr>
              <a:t>*********</a:t>
            </a:r>
          </a:p>
        </p:txBody>
      </p:sp>
    </p:spTree>
    <p:extLst>
      <p:ext uri="{BB962C8B-B14F-4D97-AF65-F5344CB8AC3E}">
        <p14:creationId xmlns:p14="http://schemas.microsoft.com/office/powerpoint/2010/main" val="1489999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0D50E2-D5E3-32EF-72D5-A76C8A6EB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6E3C4881-93F8-3947-5500-DCCDB2F4B5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3083221"/>
              </p:ext>
            </p:extLst>
          </p:nvPr>
        </p:nvGraphicFramePr>
        <p:xfrm>
          <a:off x="1295400" y="671738"/>
          <a:ext cx="6300000" cy="50323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0000">
                  <a:extLst>
                    <a:ext uri="{9D8B030D-6E8A-4147-A177-3AD203B41FA5}">
                      <a16:colId xmlns:a16="http://schemas.microsoft.com/office/drawing/2014/main" val="1398364686"/>
                    </a:ext>
                  </a:extLst>
                </a:gridCol>
                <a:gridCol w="630000">
                  <a:extLst>
                    <a:ext uri="{9D8B030D-6E8A-4147-A177-3AD203B41FA5}">
                      <a16:colId xmlns:a16="http://schemas.microsoft.com/office/drawing/2014/main" val="4208014847"/>
                    </a:ext>
                  </a:extLst>
                </a:gridCol>
                <a:gridCol w="630000">
                  <a:extLst>
                    <a:ext uri="{9D8B030D-6E8A-4147-A177-3AD203B41FA5}">
                      <a16:colId xmlns:a16="http://schemas.microsoft.com/office/drawing/2014/main" val="732744729"/>
                    </a:ext>
                  </a:extLst>
                </a:gridCol>
                <a:gridCol w="630000">
                  <a:extLst>
                    <a:ext uri="{9D8B030D-6E8A-4147-A177-3AD203B41FA5}">
                      <a16:colId xmlns:a16="http://schemas.microsoft.com/office/drawing/2014/main" val="723034844"/>
                    </a:ext>
                  </a:extLst>
                </a:gridCol>
                <a:gridCol w="630000">
                  <a:extLst>
                    <a:ext uri="{9D8B030D-6E8A-4147-A177-3AD203B41FA5}">
                      <a16:colId xmlns:a16="http://schemas.microsoft.com/office/drawing/2014/main" val="3014627874"/>
                    </a:ext>
                  </a:extLst>
                </a:gridCol>
                <a:gridCol w="630000">
                  <a:extLst>
                    <a:ext uri="{9D8B030D-6E8A-4147-A177-3AD203B41FA5}">
                      <a16:colId xmlns:a16="http://schemas.microsoft.com/office/drawing/2014/main" val="4214909788"/>
                    </a:ext>
                  </a:extLst>
                </a:gridCol>
                <a:gridCol w="630000">
                  <a:extLst>
                    <a:ext uri="{9D8B030D-6E8A-4147-A177-3AD203B41FA5}">
                      <a16:colId xmlns:a16="http://schemas.microsoft.com/office/drawing/2014/main" val="3362088544"/>
                    </a:ext>
                  </a:extLst>
                </a:gridCol>
                <a:gridCol w="630000">
                  <a:extLst>
                    <a:ext uri="{9D8B030D-6E8A-4147-A177-3AD203B41FA5}">
                      <a16:colId xmlns:a16="http://schemas.microsoft.com/office/drawing/2014/main" val="3331399127"/>
                    </a:ext>
                  </a:extLst>
                </a:gridCol>
                <a:gridCol w="630000">
                  <a:extLst>
                    <a:ext uri="{9D8B030D-6E8A-4147-A177-3AD203B41FA5}">
                      <a16:colId xmlns:a16="http://schemas.microsoft.com/office/drawing/2014/main" val="509386023"/>
                    </a:ext>
                  </a:extLst>
                </a:gridCol>
                <a:gridCol w="630000">
                  <a:extLst>
                    <a:ext uri="{9D8B030D-6E8A-4147-A177-3AD203B41FA5}">
                      <a16:colId xmlns:a16="http://schemas.microsoft.com/office/drawing/2014/main" val="467256814"/>
                    </a:ext>
                  </a:extLst>
                </a:gridCol>
              </a:tblGrid>
              <a:tr h="62904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364333"/>
                  </a:ext>
                </a:extLst>
              </a:tr>
              <a:tr h="62904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6954177"/>
                  </a:ext>
                </a:extLst>
              </a:tr>
              <a:tr h="62904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3515222"/>
                  </a:ext>
                </a:extLst>
              </a:tr>
              <a:tr h="62904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2606338"/>
                  </a:ext>
                </a:extLst>
              </a:tr>
              <a:tr h="62904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066386"/>
                  </a:ext>
                </a:extLst>
              </a:tr>
              <a:tr h="62904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4585903"/>
                  </a:ext>
                </a:extLst>
              </a:tr>
              <a:tr h="62904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0754255"/>
                  </a:ext>
                </a:extLst>
              </a:tr>
              <a:tr h="62904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2917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0032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4"/>
          <p:cNvSpPr>
            <a:spLocks noChangeArrowheads="1"/>
          </p:cNvSpPr>
          <p:nvPr/>
        </p:nvSpPr>
        <p:spPr bwMode="auto">
          <a:xfrm>
            <a:off x="2907836" y="2812946"/>
            <a:ext cx="936625" cy="649287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[1,2]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矩形 14"/>
          <p:cNvSpPr>
            <a:spLocks noChangeArrowheads="1"/>
          </p:cNvSpPr>
          <p:nvPr/>
        </p:nvSpPr>
        <p:spPr bwMode="auto">
          <a:xfrm>
            <a:off x="4546770" y="2812946"/>
            <a:ext cx="935038" cy="649287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[3,4]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" name="矩形 15"/>
          <p:cNvSpPr>
            <a:spLocks noChangeArrowheads="1"/>
          </p:cNvSpPr>
          <p:nvPr/>
        </p:nvSpPr>
        <p:spPr bwMode="auto">
          <a:xfrm>
            <a:off x="4545501" y="1679470"/>
            <a:ext cx="936625" cy="647700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[1,4]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" name="矩形 16"/>
          <p:cNvSpPr>
            <a:spLocks noChangeArrowheads="1"/>
          </p:cNvSpPr>
          <p:nvPr/>
        </p:nvSpPr>
        <p:spPr bwMode="auto">
          <a:xfrm>
            <a:off x="7750981" y="1641370"/>
            <a:ext cx="936625" cy="647700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[5,8]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矩形 17"/>
          <p:cNvSpPr>
            <a:spLocks noChangeArrowheads="1"/>
          </p:cNvSpPr>
          <p:nvPr/>
        </p:nvSpPr>
        <p:spPr bwMode="auto">
          <a:xfrm>
            <a:off x="7868139" y="368512"/>
            <a:ext cx="936625" cy="647700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[1,8]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" name="矩形 18"/>
          <p:cNvSpPr>
            <a:spLocks noChangeArrowheads="1"/>
          </p:cNvSpPr>
          <p:nvPr/>
        </p:nvSpPr>
        <p:spPr bwMode="auto">
          <a:xfrm>
            <a:off x="2723686" y="3932132"/>
            <a:ext cx="468313" cy="649288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1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矩形 21"/>
          <p:cNvSpPr>
            <a:spLocks noChangeArrowheads="1"/>
          </p:cNvSpPr>
          <p:nvPr/>
        </p:nvSpPr>
        <p:spPr bwMode="auto">
          <a:xfrm>
            <a:off x="6144749" y="2806596"/>
            <a:ext cx="935037" cy="649287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[5,6]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矩形 22"/>
          <p:cNvSpPr>
            <a:spLocks noChangeArrowheads="1"/>
          </p:cNvSpPr>
          <p:nvPr/>
        </p:nvSpPr>
        <p:spPr bwMode="auto">
          <a:xfrm>
            <a:off x="4361986" y="3976582"/>
            <a:ext cx="468313" cy="649288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3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矩形 23"/>
          <p:cNvSpPr>
            <a:spLocks noChangeArrowheads="1"/>
          </p:cNvSpPr>
          <p:nvPr/>
        </p:nvSpPr>
        <p:spPr bwMode="auto">
          <a:xfrm>
            <a:off x="5076361" y="3949912"/>
            <a:ext cx="466725" cy="647700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4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矩形 24"/>
          <p:cNvSpPr>
            <a:spLocks noChangeArrowheads="1"/>
          </p:cNvSpPr>
          <p:nvPr/>
        </p:nvSpPr>
        <p:spPr bwMode="auto">
          <a:xfrm>
            <a:off x="3493623" y="3932132"/>
            <a:ext cx="468312" cy="649288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2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矩形 25"/>
          <p:cNvSpPr>
            <a:spLocks noChangeArrowheads="1"/>
          </p:cNvSpPr>
          <p:nvPr/>
        </p:nvSpPr>
        <p:spPr bwMode="auto">
          <a:xfrm>
            <a:off x="6005048" y="3960707"/>
            <a:ext cx="468312" cy="647700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5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矩形 26"/>
          <p:cNvSpPr>
            <a:spLocks noChangeArrowheads="1"/>
          </p:cNvSpPr>
          <p:nvPr/>
        </p:nvSpPr>
        <p:spPr bwMode="auto">
          <a:xfrm>
            <a:off x="6730536" y="3960707"/>
            <a:ext cx="468313" cy="647700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6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cxnSp>
        <p:nvCxnSpPr>
          <p:cNvPr id="17" name="直接连接符 31"/>
          <p:cNvCxnSpPr>
            <a:cxnSpLocks noChangeShapeType="1"/>
            <a:stCxn id="6" idx="2"/>
            <a:endCxn id="4" idx="0"/>
          </p:cNvCxnSpPr>
          <p:nvPr/>
        </p:nvCxnSpPr>
        <p:spPr bwMode="auto">
          <a:xfrm flipH="1">
            <a:off x="3376149" y="2327171"/>
            <a:ext cx="1637665" cy="485775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连接符 33"/>
          <p:cNvCxnSpPr>
            <a:cxnSpLocks noChangeShapeType="1"/>
            <a:stCxn id="4" idx="2"/>
            <a:endCxn id="9" idx="0"/>
          </p:cNvCxnSpPr>
          <p:nvPr/>
        </p:nvCxnSpPr>
        <p:spPr bwMode="auto">
          <a:xfrm flipH="1">
            <a:off x="2957684" y="3461916"/>
            <a:ext cx="418465" cy="46990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35"/>
          <p:cNvCxnSpPr>
            <a:cxnSpLocks noChangeShapeType="1"/>
            <a:stCxn id="8" idx="2"/>
            <a:endCxn id="7" idx="0"/>
          </p:cNvCxnSpPr>
          <p:nvPr/>
        </p:nvCxnSpPr>
        <p:spPr bwMode="auto">
          <a:xfrm flipH="1">
            <a:off x="8219610" y="1016213"/>
            <a:ext cx="117475" cy="625475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直接连接符 37"/>
          <p:cNvCxnSpPr>
            <a:cxnSpLocks noChangeShapeType="1"/>
            <a:stCxn id="6" idx="2"/>
            <a:endCxn id="5" idx="0"/>
          </p:cNvCxnSpPr>
          <p:nvPr/>
        </p:nvCxnSpPr>
        <p:spPr bwMode="auto">
          <a:xfrm>
            <a:off x="5013814" y="2327171"/>
            <a:ext cx="635" cy="485775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直接连接符 39"/>
          <p:cNvCxnSpPr>
            <a:cxnSpLocks noChangeShapeType="1"/>
            <a:stCxn id="4" idx="2"/>
            <a:endCxn id="13" idx="0"/>
          </p:cNvCxnSpPr>
          <p:nvPr/>
        </p:nvCxnSpPr>
        <p:spPr bwMode="auto">
          <a:xfrm>
            <a:off x="3376149" y="3461916"/>
            <a:ext cx="351790" cy="46990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直接连接符 41"/>
          <p:cNvCxnSpPr>
            <a:cxnSpLocks noChangeShapeType="1"/>
            <a:stCxn id="5" idx="2"/>
            <a:endCxn id="11" idx="0"/>
          </p:cNvCxnSpPr>
          <p:nvPr/>
        </p:nvCxnSpPr>
        <p:spPr bwMode="auto">
          <a:xfrm flipH="1">
            <a:off x="4596301" y="3461916"/>
            <a:ext cx="418465" cy="51435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直接连接符 43"/>
          <p:cNvCxnSpPr>
            <a:cxnSpLocks noChangeShapeType="1"/>
            <a:stCxn id="5" idx="2"/>
            <a:endCxn id="12" idx="0"/>
          </p:cNvCxnSpPr>
          <p:nvPr/>
        </p:nvCxnSpPr>
        <p:spPr bwMode="auto">
          <a:xfrm>
            <a:off x="5014766" y="3461915"/>
            <a:ext cx="295275" cy="48768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直接连接符 45"/>
          <p:cNvCxnSpPr>
            <a:cxnSpLocks noChangeShapeType="1"/>
          </p:cNvCxnSpPr>
          <p:nvPr/>
        </p:nvCxnSpPr>
        <p:spPr bwMode="auto">
          <a:xfrm flipH="1">
            <a:off x="6239680" y="3445088"/>
            <a:ext cx="372745" cy="504825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" name="直接连接符 47"/>
          <p:cNvCxnSpPr>
            <a:cxnSpLocks noChangeShapeType="1"/>
            <a:stCxn id="10" idx="2"/>
            <a:endCxn id="15" idx="0"/>
          </p:cNvCxnSpPr>
          <p:nvPr/>
        </p:nvCxnSpPr>
        <p:spPr bwMode="auto">
          <a:xfrm>
            <a:off x="6612426" y="3455883"/>
            <a:ext cx="352425" cy="504825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直接连接符 49"/>
          <p:cNvCxnSpPr>
            <a:cxnSpLocks noChangeShapeType="1"/>
            <a:stCxn id="7" idx="2"/>
            <a:endCxn id="10" idx="0"/>
          </p:cNvCxnSpPr>
          <p:nvPr/>
        </p:nvCxnSpPr>
        <p:spPr bwMode="auto">
          <a:xfrm flipH="1">
            <a:off x="6612108" y="2289071"/>
            <a:ext cx="1607185" cy="517525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直接连接符 51"/>
          <p:cNvCxnSpPr>
            <a:cxnSpLocks noChangeShapeType="1"/>
            <a:stCxn id="7" idx="2"/>
            <a:endCxn id="29" idx="0"/>
          </p:cNvCxnSpPr>
          <p:nvPr/>
        </p:nvCxnSpPr>
        <p:spPr bwMode="auto">
          <a:xfrm flipH="1">
            <a:off x="8204835" y="2289175"/>
            <a:ext cx="14605" cy="50673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" name="直接连接符 53"/>
          <p:cNvCxnSpPr>
            <a:cxnSpLocks noChangeShapeType="1"/>
            <a:stCxn id="8" idx="2"/>
            <a:endCxn id="6" idx="0"/>
          </p:cNvCxnSpPr>
          <p:nvPr/>
        </p:nvCxnSpPr>
        <p:spPr bwMode="auto">
          <a:xfrm flipH="1">
            <a:off x="5014131" y="1016213"/>
            <a:ext cx="3322955" cy="663575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矩形 21"/>
          <p:cNvSpPr>
            <a:spLocks noChangeArrowheads="1"/>
          </p:cNvSpPr>
          <p:nvPr/>
        </p:nvSpPr>
        <p:spPr bwMode="auto">
          <a:xfrm>
            <a:off x="7737329" y="2795801"/>
            <a:ext cx="935037" cy="649287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[7,8]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矩形 26"/>
          <p:cNvSpPr>
            <a:spLocks noChangeArrowheads="1"/>
          </p:cNvSpPr>
          <p:nvPr/>
        </p:nvSpPr>
        <p:spPr bwMode="auto">
          <a:xfrm>
            <a:off x="7473486" y="3960707"/>
            <a:ext cx="468313" cy="647700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7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1" name="矩形 26"/>
          <p:cNvSpPr>
            <a:spLocks noChangeArrowheads="1"/>
          </p:cNvSpPr>
          <p:nvPr/>
        </p:nvSpPr>
        <p:spPr bwMode="auto">
          <a:xfrm>
            <a:off x="8203736" y="3962612"/>
            <a:ext cx="468313" cy="647700"/>
          </a:xfrm>
          <a:prstGeom prst="rect">
            <a:avLst/>
          </a:prstGeom>
          <a:solidFill>
            <a:srgbClr val="00B050"/>
          </a:solidFill>
          <a:ln w="25400">
            <a:solidFill>
              <a:srgbClr val="7EDC96"/>
            </a:solidFill>
            <a:miter lim="800000"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Goudy Old Style" panose="02020502050305020303" pitchFamily="18" charset="0"/>
                <a:sym typeface="Goudy Old Style" panose="02020502050305020303" pitchFamily="18" charset="0"/>
              </a:rPr>
              <a:t>8</a:t>
            </a: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cxnSp>
        <p:nvCxnSpPr>
          <p:cNvPr id="32" name="直接连接符 45"/>
          <p:cNvCxnSpPr>
            <a:cxnSpLocks noChangeShapeType="1"/>
          </p:cNvCxnSpPr>
          <p:nvPr/>
        </p:nvCxnSpPr>
        <p:spPr bwMode="auto">
          <a:xfrm flipH="1">
            <a:off x="7694930" y="3460750"/>
            <a:ext cx="304800" cy="50165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直接连接符 47"/>
          <p:cNvCxnSpPr>
            <a:cxnSpLocks noChangeShapeType="1"/>
            <a:endCxn id="31" idx="0"/>
          </p:cNvCxnSpPr>
          <p:nvPr/>
        </p:nvCxnSpPr>
        <p:spPr bwMode="auto">
          <a:xfrm>
            <a:off x="7999730" y="3460750"/>
            <a:ext cx="438150" cy="501650"/>
          </a:xfrm>
          <a:prstGeom prst="line">
            <a:avLst/>
          </a:prstGeom>
          <a:noFill/>
          <a:ln w="2540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37" name="表格 36"/>
          <p:cNvGraphicFramePr/>
          <p:nvPr/>
        </p:nvGraphicFramePr>
        <p:xfrm>
          <a:off x="2456180" y="5049520"/>
          <a:ext cx="6217920" cy="908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7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0805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38" name="直接箭头连接符 37"/>
          <p:cNvCxnSpPr/>
          <p:nvPr/>
        </p:nvCxnSpPr>
        <p:spPr>
          <a:xfrm flipH="1">
            <a:off x="2900680" y="4495800"/>
            <a:ext cx="6350" cy="99695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>
            <a:off x="5129530" y="2197100"/>
            <a:ext cx="88900" cy="330200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>
            <a:off x="4518660" y="4489450"/>
            <a:ext cx="0" cy="95250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>
            <a:off x="3691890" y="3368675"/>
            <a:ext cx="21590" cy="209867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 flipH="1">
            <a:off x="8336915" y="889000"/>
            <a:ext cx="19050" cy="453390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>
            <a:off x="7663180" y="4413250"/>
            <a:ext cx="12700" cy="102870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>
            <a:off x="6710680" y="3295650"/>
            <a:ext cx="6350" cy="215900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>
            <a:off x="6145530" y="4387850"/>
            <a:ext cx="12700" cy="103505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标题 15">
            <a:extLst>
              <a:ext uri="{FF2B5EF4-FFF2-40B4-BE49-F238E27FC236}">
                <a16:creationId xmlns:a16="http://schemas.microsoft.com/office/drawing/2014/main" id="{EAF63C8E-1721-4A09-861C-9B27E2F8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4" name="内容占位符 33">
            <a:extLst>
              <a:ext uri="{FF2B5EF4-FFF2-40B4-BE49-F238E27FC236}">
                <a16:creationId xmlns:a16="http://schemas.microsoft.com/office/drawing/2014/main" id="{7E29AAE3-2014-4C83-80A6-C6F801243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5" grpId="1" animBg="1"/>
      <p:bldP spid="7" grpId="0" animBg="1"/>
      <p:bldP spid="12" grpId="0" bldLvl="0" animBg="1"/>
      <p:bldP spid="12" grpId="1" animBg="1"/>
      <p:bldP spid="13" grpId="0" animBg="1"/>
      <p:bldP spid="15" grpId="0" animBg="1"/>
      <p:bldP spid="15" grpId="1" animBg="1"/>
      <p:bldP spid="29" grpId="0" animBg="1"/>
      <p:bldP spid="29" grpId="1" animBg="1"/>
      <p:bldP spid="31" grpId="0" animBg="1"/>
      <p:bldP spid="3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E0A272-B7C2-4901-8D19-5DB60F5E1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838200" y="1825625"/>
            <a:ext cx="59055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zh-CN" altLang="zh-CN" dirty="0"/>
              <a:t>C1 = A1</a:t>
            </a:r>
            <a:r>
              <a:rPr lang="en-US" altLang="zh-CN" dirty="0"/>
              <a:t>	</a:t>
            </a:r>
            <a:r>
              <a:rPr lang="zh-CN" altLang="zh-CN" dirty="0"/>
              <a:t>C2 = A1 + A2 </a:t>
            </a:r>
            <a:endParaRPr lang="en-US" altLang="zh-CN" dirty="0"/>
          </a:p>
          <a:p>
            <a:pPr marL="0" indent="0">
              <a:lnSpc>
                <a:spcPct val="90000"/>
              </a:lnSpc>
              <a:buNone/>
            </a:pPr>
            <a:r>
              <a:rPr lang="zh-CN" altLang="zh-CN" dirty="0"/>
              <a:t>C3 = A3</a:t>
            </a:r>
            <a:r>
              <a:rPr lang="en-US" altLang="zh-CN" dirty="0"/>
              <a:t>	</a:t>
            </a:r>
            <a:r>
              <a:rPr lang="zh-CN" altLang="zh-CN" dirty="0"/>
              <a:t>C4 = A1 + A2 + A3 + A4 </a:t>
            </a:r>
            <a:endParaRPr lang="en-US" altLang="zh-CN" dirty="0"/>
          </a:p>
          <a:p>
            <a:pPr marL="0" indent="0">
              <a:lnSpc>
                <a:spcPct val="90000"/>
              </a:lnSpc>
              <a:buNone/>
            </a:pPr>
            <a:r>
              <a:rPr lang="zh-CN" altLang="zh-CN" dirty="0"/>
              <a:t>C5 = A5</a:t>
            </a:r>
            <a:r>
              <a:rPr lang="en-US" altLang="zh-CN" dirty="0"/>
              <a:t>	</a:t>
            </a:r>
            <a:r>
              <a:rPr lang="zh-CN" altLang="zh-CN" dirty="0"/>
              <a:t>C6 = A5 + A6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zh-CN" altLang="zh-CN" dirty="0"/>
              <a:t>C7 = A7</a:t>
            </a:r>
            <a:r>
              <a:rPr lang="en-US" altLang="zh-CN" dirty="0"/>
              <a:t>	</a:t>
            </a:r>
            <a:r>
              <a:rPr lang="zh-CN" altLang="zh-CN" dirty="0"/>
              <a:t>C8 = A1 + A2 + A3 + A4 + A5 + A6 + A7 + A8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zh-CN" altLang="zh-CN" dirty="0"/>
              <a:t>...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zh-CN" altLang="zh-CN" dirty="0"/>
              <a:t>C16 = A1 + A2 + A3 + A4 + A5 + A6 + A7 + A8 + A9 + A10 + A11 + A12 + A13 + A14 + A15 + A16 </a:t>
            </a:r>
          </a:p>
          <a:p>
            <a:endParaRPr lang="zh-CN" altLang="en-US" dirty="0"/>
          </a:p>
        </p:txBody>
      </p:sp>
      <p:pic>
        <p:nvPicPr>
          <p:cNvPr id="4" name="Picture 2" descr="E:\编程图片\树状数组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8024" y="1635608"/>
            <a:ext cx="4945486" cy="41160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58F0D4-5FE5-8CEB-2300-356189FC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3B1DC973-741F-E1DE-786D-8E0ABBA9C0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3236000"/>
              </p:ext>
            </p:extLst>
          </p:nvPr>
        </p:nvGraphicFramePr>
        <p:xfrm>
          <a:off x="838197" y="1499054"/>
          <a:ext cx="10613574" cy="45844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28346">
                  <a:extLst>
                    <a:ext uri="{9D8B030D-6E8A-4147-A177-3AD203B41FA5}">
                      <a16:colId xmlns:a16="http://schemas.microsoft.com/office/drawing/2014/main" val="2935439527"/>
                    </a:ext>
                  </a:extLst>
                </a:gridCol>
                <a:gridCol w="3162290">
                  <a:extLst>
                    <a:ext uri="{9D8B030D-6E8A-4147-A177-3AD203B41FA5}">
                      <a16:colId xmlns:a16="http://schemas.microsoft.com/office/drawing/2014/main" val="2120961444"/>
                    </a:ext>
                  </a:extLst>
                </a:gridCol>
                <a:gridCol w="1041840">
                  <a:extLst>
                    <a:ext uri="{9D8B030D-6E8A-4147-A177-3AD203B41FA5}">
                      <a16:colId xmlns:a16="http://schemas.microsoft.com/office/drawing/2014/main" val="2728990758"/>
                    </a:ext>
                  </a:extLst>
                </a:gridCol>
                <a:gridCol w="1154196">
                  <a:extLst>
                    <a:ext uri="{9D8B030D-6E8A-4147-A177-3AD203B41FA5}">
                      <a16:colId xmlns:a16="http://schemas.microsoft.com/office/drawing/2014/main" val="3677265808"/>
                    </a:ext>
                  </a:extLst>
                </a:gridCol>
                <a:gridCol w="1963451">
                  <a:extLst>
                    <a:ext uri="{9D8B030D-6E8A-4147-A177-3AD203B41FA5}">
                      <a16:colId xmlns:a16="http://schemas.microsoft.com/office/drawing/2014/main" val="3565780863"/>
                    </a:ext>
                  </a:extLst>
                </a:gridCol>
                <a:gridCol w="1963451">
                  <a:extLst>
                    <a:ext uri="{9D8B030D-6E8A-4147-A177-3AD203B41FA5}">
                      <a16:colId xmlns:a16="http://schemas.microsoft.com/office/drawing/2014/main" val="167311619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r>
                        <a:rPr lang="zh-CN" altLang="en-US" dirty="0"/>
                        <a:t>题号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思维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代码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综合难度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45977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签到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r>
                        <a:rPr lang="zh-CN" altLang="en-US" dirty="0"/>
                        <a:t>（签到）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3872/4162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08014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基础博弈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（签到）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3075/6708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951782"/>
                  </a:ext>
                </a:extLst>
              </a:tr>
              <a:tr h="390945"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（签到）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2911/5147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027512"/>
                  </a:ext>
                </a:extLst>
              </a:tr>
              <a:tr h="393655"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数学思维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（签到）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1789/9167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78877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贪心</a:t>
                      </a:r>
                      <a:r>
                        <a:rPr lang="en-US" altLang="zh-CN" dirty="0"/>
                        <a:t>/</a:t>
                      </a:r>
                      <a:r>
                        <a:rPr lang="en-US" altLang="zh-CN" dirty="0" err="1"/>
                        <a:t>dp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（铜</a:t>
                      </a:r>
                      <a:r>
                        <a:rPr lang="en-US" altLang="zh-CN" dirty="0"/>
                        <a:t>-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1034/4601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9982234"/>
                  </a:ext>
                </a:extLst>
              </a:tr>
              <a:tr h="322217">
                <a:tc>
                  <a:txBody>
                    <a:bodyPr/>
                    <a:lstStyle/>
                    <a:p>
                      <a:r>
                        <a:rPr lang="en-US" altLang="zh-CN" dirty="0"/>
                        <a:t>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dp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（铜牌）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effectLst/>
                        </a:rPr>
                        <a:t>188/1108</a:t>
                      </a:r>
                    </a:p>
                  </a:txBody>
                  <a:tcPr marL="31750" marR="31750" marT="63500" marB="63500" anchor="ctr"/>
                </a:tc>
                <a:extLst>
                  <a:ext uri="{0D108BD9-81ED-4DB2-BD59-A6C34878D82A}">
                    <a16:rowId xmlns:a16="http://schemas.microsoft.com/office/drawing/2014/main" val="13601472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en-US" altLang="zh-CN" dirty="0"/>
                        <a:t>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枚举优化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（铜</a:t>
                      </a:r>
                      <a:r>
                        <a:rPr lang="en-US" altLang="zh-CN" dirty="0"/>
                        <a:t>-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1212/5509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65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en-US" altLang="zh-CN" dirty="0"/>
                        <a:t>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枚举优化</a:t>
                      </a:r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线段树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树状数组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（银牌）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68/1246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197213"/>
                  </a:ext>
                </a:extLst>
              </a:tr>
              <a:tr h="395468">
                <a:tc>
                  <a:txBody>
                    <a:bodyPr/>
                    <a:lstStyle/>
                    <a:p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最短路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（银牌）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effectLst/>
                        </a:rPr>
                        <a:t> 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28/193</a:t>
                      </a:r>
                      <a:endParaRPr lang="en-US" altLang="zh-CN" b="0" dirty="0">
                        <a:effectLst/>
                      </a:endParaRPr>
                    </a:p>
                  </a:txBody>
                  <a:tcPr marL="31750" marR="31750" marT="63500" marB="63500" anchor="ctr"/>
                </a:tc>
                <a:extLst>
                  <a:ext uri="{0D108BD9-81ED-4DB2-BD59-A6C34878D82A}">
                    <a16:rowId xmlns:a16="http://schemas.microsoft.com/office/drawing/2014/main" val="7306604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en-US" altLang="zh-CN" dirty="0"/>
                        <a:t>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状压</a:t>
                      </a:r>
                      <a:r>
                        <a:rPr lang="en-US" altLang="zh-CN" dirty="0" err="1"/>
                        <a:t>dp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（银牌）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effectLst/>
                        </a:rPr>
                        <a:t> 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52/450</a:t>
                      </a:r>
                      <a:endParaRPr lang="en-US" altLang="zh-CN" b="0" dirty="0">
                        <a:effectLst/>
                      </a:endParaRPr>
                    </a:p>
                  </a:txBody>
                  <a:tcPr marL="31750" marR="31750" marT="63500" marB="63500" anchor="ctr"/>
                </a:tc>
                <a:extLst>
                  <a:ext uri="{0D108BD9-81ED-4DB2-BD59-A6C34878D82A}">
                    <a16:rowId xmlns:a16="http://schemas.microsoft.com/office/drawing/2014/main" val="18833797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en-US" altLang="zh-CN" dirty="0"/>
                        <a:t>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线段树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（银牌）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84/326</a:t>
                      </a:r>
                      <a:endParaRPr lang="en-US" altLang="zh-CN" b="0" dirty="0">
                        <a:effectLst/>
                      </a:endParaRPr>
                    </a:p>
                  </a:txBody>
                  <a:tcPr marL="31750" marR="31750" marT="63500" marB="63500" anchor="ctr"/>
                </a:tc>
                <a:extLst>
                  <a:ext uri="{0D108BD9-81ED-4DB2-BD59-A6C34878D82A}">
                    <a16:rowId xmlns:a16="http://schemas.microsoft.com/office/drawing/2014/main" val="1749848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6067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9456C5-D079-40FC-8438-E5592E16B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963997" cy="4351338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zh-CN" altLang="zh-CN" dirty="0"/>
              <a:t>这里有一个有趣的性质： 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zh-CN" dirty="0"/>
              <a:t>设节点编号为x，那么这个节点管辖的区间为2^k（其中k为x二进制末尾0的个数）个元素。因为这个区间最后一个元素必然为Ax， </a:t>
            </a:r>
          </a:p>
          <a:p>
            <a:pPr>
              <a:lnSpc>
                <a:spcPct val="110000"/>
              </a:lnSpc>
            </a:pPr>
            <a:r>
              <a:rPr lang="zh-CN" altLang="zh-CN" dirty="0"/>
              <a:t>所以很明显：Cn = A(n – 2^k + 1) + ... + An </a:t>
            </a:r>
          </a:p>
          <a:p>
            <a:pPr>
              <a:lnSpc>
                <a:spcPct val="110000"/>
              </a:lnSpc>
            </a:pPr>
            <a:r>
              <a:rPr lang="zh-CN" altLang="zh-CN" dirty="0"/>
              <a:t>算这个2^k有一个快捷的办法，定义一个函数如下即可： </a:t>
            </a:r>
          </a:p>
          <a:p>
            <a:pPr>
              <a:lnSpc>
                <a:spcPct val="110000"/>
              </a:lnSpc>
            </a:pPr>
            <a:r>
              <a:rPr lang="zh-CN" altLang="zh-CN" dirty="0"/>
              <a:t>int lowbit(int x){ return </a:t>
            </a:r>
            <a:r>
              <a:rPr lang="zh-CN" altLang="zh-CN" dirty="0">
                <a:sym typeface="+mn-ea"/>
              </a:rPr>
              <a:t>x&amp;(-x)</a:t>
            </a:r>
            <a:r>
              <a:rPr lang="zh-CN" altLang="zh-CN" dirty="0"/>
              <a:t>; } </a:t>
            </a:r>
          </a:p>
        </p:txBody>
      </p:sp>
      <p:pic>
        <p:nvPicPr>
          <p:cNvPr id="4" name="Picture 2" descr="E:\编程图片\树状数组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409" y="1209208"/>
            <a:ext cx="4963997" cy="44395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CD2F00E-9FB8-4083-8359-964E7BA28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0178" name="Rectangle 2"/>
          <p:cNvSpPr>
            <a:spLocks noGrp="1" noChangeArrowheads="1"/>
          </p:cNvSpPr>
          <p:nvPr>
            <p:ph idx="1"/>
          </p:nvPr>
        </p:nvSpPr>
        <p:spPr>
          <a:xfrm>
            <a:off x="8425339" y="2027960"/>
            <a:ext cx="3672840" cy="1950403"/>
          </a:xfrm>
        </p:spPr>
        <p:txBody>
          <a:bodyPr>
            <a:normAutofit fontScale="90000" lnSpcReduction="10000"/>
          </a:bodyPr>
          <a:lstStyle/>
          <a:p>
            <a:pPr marL="0" algn="l" defTabSz="914400">
              <a:lnSpc>
                <a:spcPct val="100000"/>
              </a:lnSpc>
              <a:buClrTx/>
              <a:buSzTx/>
              <a:buNone/>
            </a:pPr>
            <a:r>
              <a:rPr lang="zh-CN" altLang="zh-CN" dirty="0"/>
              <a:t>int lowbit(int x)</a:t>
            </a:r>
          </a:p>
          <a:p>
            <a:pPr marL="0" algn="l" defTabSz="914400">
              <a:lnSpc>
                <a:spcPct val="100000"/>
              </a:lnSpc>
              <a:buClrTx/>
              <a:buSzTx/>
              <a:buNone/>
            </a:pPr>
            <a:r>
              <a:rPr lang="zh-CN" altLang="zh-CN" dirty="0"/>
              <a:t>{</a:t>
            </a:r>
          </a:p>
          <a:p>
            <a:pPr marL="0" algn="l" defTabSz="914400">
              <a:lnSpc>
                <a:spcPct val="100000"/>
              </a:lnSpc>
              <a:buClrTx/>
              <a:buSzTx/>
              <a:buNone/>
            </a:pPr>
            <a:r>
              <a:rPr lang="zh-CN" altLang="zh-CN" dirty="0"/>
              <a:t>    return x&amp;(-x);</a:t>
            </a:r>
          </a:p>
          <a:p>
            <a:pPr marL="0" algn="l" defTabSz="914400">
              <a:lnSpc>
                <a:spcPct val="100000"/>
              </a:lnSpc>
              <a:buClrTx/>
              <a:buSzTx/>
              <a:buNone/>
            </a:pPr>
            <a:r>
              <a:rPr lang="zh-CN" altLang="zh-CN" dirty="0"/>
              <a:t>}</a:t>
            </a:r>
          </a:p>
        </p:txBody>
      </p:sp>
      <p:sp>
        <p:nvSpPr>
          <p:cNvPr id="50179" name="Text Box 3"/>
          <p:cNvSpPr txBox="1">
            <a:spLocks noChangeArrowheads="1"/>
          </p:cNvSpPr>
          <p:nvPr/>
        </p:nvSpPr>
        <p:spPr bwMode="auto">
          <a:xfrm>
            <a:off x="5210492" y="1653499"/>
            <a:ext cx="3959225" cy="50629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2100" b="1" dirty="0">
              <a:solidFill>
                <a:schemeClr val="bg1"/>
              </a:solidFill>
            </a:endParaRP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int sum(int i)</a:t>
            </a: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{</a:t>
            </a: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int s=0;</a:t>
            </a: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while(i&gt;0)</a:t>
            </a: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{</a:t>
            </a: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s+=c[i];</a:t>
            </a: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i-=lowbit(i);</a:t>
            </a: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}</a:t>
            </a: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return s;</a:t>
            </a:r>
          </a:p>
          <a:p>
            <a:r>
              <a:rPr lang="zh-CN" altLang="en-US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</a:p>
          <a:p>
            <a:endParaRPr lang="zh-CN" altLang="en-US" sz="3200" dirty="0"/>
          </a:p>
        </p:txBody>
      </p:sp>
      <p:sp>
        <p:nvSpPr>
          <p:cNvPr id="50180" name="Text Box 4"/>
          <p:cNvSpPr txBox="1">
            <a:spLocks noChangeArrowheads="1"/>
          </p:cNvSpPr>
          <p:nvPr/>
        </p:nvSpPr>
        <p:spPr bwMode="auto">
          <a:xfrm>
            <a:off x="563880" y="2027960"/>
            <a:ext cx="4646612" cy="4314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indent="-228600">
              <a:spcBef>
                <a:spcPts val="1000"/>
              </a:spcBef>
            </a:pPr>
            <a:r>
              <a:rPr lang="zh-CN" altLang="zh-CN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void add(int i,int val)</a:t>
            </a:r>
          </a:p>
          <a:p>
            <a:pPr indent="-228600">
              <a:spcBef>
                <a:spcPts val="1000"/>
              </a:spcBef>
            </a:pPr>
            <a:r>
              <a:rPr lang="zh-CN" altLang="zh-CN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{</a:t>
            </a:r>
          </a:p>
          <a:p>
            <a:pPr indent="-228600">
              <a:spcBef>
                <a:spcPts val="1000"/>
              </a:spcBef>
            </a:pPr>
            <a:r>
              <a:rPr lang="zh-CN" altLang="zh-CN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while(i&lt;=n)</a:t>
            </a:r>
          </a:p>
          <a:p>
            <a:pPr indent="-228600">
              <a:spcBef>
                <a:spcPts val="1000"/>
              </a:spcBef>
            </a:pPr>
            <a:r>
              <a:rPr lang="zh-CN" altLang="zh-CN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{</a:t>
            </a:r>
          </a:p>
          <a:p>
            <a:pPr indent="-228600">
              <a:spcBef>
                <a:spcPts val="1000"/>
              </a:spcBef>
            </a:pPr>
            <a:r>
              <a:rPr lang="zh-CN" altLang="zh-CN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c[i]+=val;</a:t>
            </a:r>
          </a:p>
          <a:p>
            <a:pPr indent="-228600">
              <a:spcBef>
                <a:spcPts val="1000"/>
              </a:spcBef>
            </a:pPr>
            <a:r>
              <a:rPr lang="zh-CN" altLang="zh-CN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i+=lowbit(i);</a:t>
            </a:r>
          </a:p>
          <a:p>
            <a:pPr indent="-228600">
              <a:spcBef>
                <a:spcPts val="1000"/>
              </a:spcBef>
            </a:pPr>
            <a:r>
              <a:rPr lang="zh-CN" altLang="zh-CN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}</a:t>
            </a:r>
          </a:p>
          <a:p>
            <a:pPr indent="-228600">
              <a:spcBef>
                <a:spcPts val="1000"/>
              </a:spcBef>
            </a:pPr>
            <a:r>
              <a:rPr lang="zh-CN" altLang="zh-CN" sz="27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526A7-B1B6-470C-3217-B8DA0A9BE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5068C3-D131-BEB1-4873-F98421503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补充：最大全</a:t>
            </a:r>
            <a:r>
              <a:rPr lang="en-US" altLang="zh-CN" dirty="0"/>
              <a:t>0</a:t>
            </a:r>
            <a:r>
              <a:rPr lang="zh-CN" altLang="en-US" dirty="0"/>
              <a:t>子矩形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4313B5-1582-A701-9F6A-200C319C7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0" dirty="0"/>
              <a:t>在一个</a:t>
            </a:r>
            <a:r>
              <a:rPr lang="en-US" altLang="zh-CN" b="0" dirty="0"/>
              <a:t>0,1</a:t>
            </a:r>
            <a:r>
              <a:rPr lang="zh-CN" altLang="en-US" b="0" dirty="0"/>
              <a:t>方阵中找出其中最大的全</a:t>
            </a:r>
            <a:r>
              <a:rPr lang="en-US" altLang="zh-CN" b="0" dirty="0"/>
              <a:t>0</a:t>
            </a:r>
            <a:r>
              <a:rPr lang="zh-CN" altLang="en-US" b="0" dirty="0"/>
              <a:t>子矩阵。</a:t>
            </a:r>
            <a:endParaRPr lang="en-US" altLang="zh-CN" b="0" dirty="0"/>
          </a:p>
          <a:p>
            <a:r>
              <a:rPr lang="en-US" altLang="zh-CN" b="0" dirty="0"/>
              <a:t>010010</a:t>
            </a:r>
          </a:p>
          <a:p>
            <a:r>
              <a:rPr lang="en-US" altLang="zh-CN" b="0" dirty="0"/>
              <a:t>100010</a:t>
            </a:r>
          </a:p>
          <a:p>
            <a:r>
              <a:rPr lang="en-US" altLang="zh-CN" b="0" dirty="0"/>
              <a:t>001000</a:t>
            </a:r>
          </a:p>
          <a:p>
            <a:r>
              <a:rPr lang="en-US" altLang="zh-CN" b="0" dirty="0"/>
              <a:t>111000</a:t>
            </a:r>
          </a:p>
        </p:txBody>
      </p:sp>
    </p:spTree>
    <p:extLst>
      <p:ext uri="{BB962C8B-B14F-4D97-AF65-F5344CB8AC3E}">
        <p14:creationId xmlns:p14="http://schemas.microsoft.com/office/powerpoint/2010/main" val="32634506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EC2EC-8F78-D4B2-2DB4-9BBAF46A3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A258AB-0DFE-2BB3-90FC-A2EA267C7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</a:t>
            </a:r>
            <a:r>
              <a:rPr lang="en-US" altLang="zh-CN" dirty="0"/>
              <a:t>1</a:t>
            </a:r>
            <a:r>
              <a:rPr lang="zh-CN" altLang="en-US" dirty="0"/>
              <a:t>：最大全</a:t>
            </a:r>
            <a:r>
              <a:rPr lang="en-US" altLang="zh-CN" dirty="0"/>
              <a:t>0</a:t>
            </a:r>
            <a:r>
              <a:rPr lang="zh-CN" altLang="en-US" dirty="0"/>
              <a:t>子矩形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7A30E0-6FE7-CAC2-9AF3-4B8836ACE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解法一：枚举上下左右四个边界，判断中间有没有</a:t>
            </a:r>
            <a:r>
              <a:rPr lang="en-US" altLang="zh-CN" dirty="0"/>
              <a:t>1</a:t>
            </a:r>
          </a:p>
          <a:p>
            <a:r>
              <a:rPr lang="zh-CN" altLang="en-US" dirty="0"/>
              <a:t>解法二： 枚举左右边界，对处在边界内的</a:t>
            </a:r>
            <a:r>
              <a:rPr lang="en-US" altLang="zh-CN" dirty="0"/>
              <a:t>1</a:t>
            </a:r>
            <a:r>
              <a:rPr lang="zh-CN" altLang="en-US" dirty="0"/>
              <a:t>按</a:t>
            </a:r>
            <a:r>
              <a:rPr lang="en-US" altLang="zh-CN" dirty="0"/>
              <a:t>y</a:t>
            </a:r>
            <a:r>
              <a:rPr lang="zh-CN" altLang="en-US" dirty="0"/>
              <a:t>排序，每两个相邻的点和左右边界组成一个矩形</a:t>
            </a:r>
          </a:p>
        </p:txBody>
      </p:sp>
    </p:spTree>
    <p:extLst>
      <p:ext uri="{BB962C8B-B14F-4D97-AF65-F5344CB8AC3E}">
        <p14:creationId xmlns:p14="http://schemas.microsoft.com/office/powerpoint/2010/main" val="20372227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EC2A0-B3B6-4E1E-4638-5B02EF6A7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409EC766-FA4E-C333-38BB-E8B7A7B99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EBC907-9E57-B509-36F1-D089BA8B5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悬线法：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F569304-A112-403E-55B5-FAB29C57BB94}"/>
              </a:ext>
            </a:extLst>
          </p:cNvPr>
          <p:cNvSpPr/>
          <p:nvPr/>
        </p:nvSpPr>
        <p:spPr>
          <a:xfrm>
            <a:off x="668934" y="2574589"/>
            <a:ext cx="4889769" cy="2315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EE7BC42-F8CD-D44D-7833-CD00EFD4494F}"/>
              </a:ext>
            </a:extLst>
          </p:cNvPr>
          <p:cNvSpPr/>
          <p:nvPr/>
        </p:nvSpPr>
        <p:spPr>
          <a:xfrm>
            <a:off x="1071988" y="2827506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B3349976-7685-3576-0FA7-083CDE9B17DD}"/>
              </a:ext>
            </a:extLst>
          </p:cNvPr>
          <p:cNvSpPr/>
          <p:nvPr/>
        </p:nvSpPr>
        <p:spPr>
          <a:xfrm>
            <a:off x="772010" y="4000501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C3264C7-7279-3B60-ED05-A5F54260DE7E}"/>
              </a:ext>
            </a:extLst>
          </p:cNvPr>
          <p:cNvSpPr/>
          <p:nvPr/>
        </p:nvSpPr>
        <p:spPr>
          <a:xfrm>
            <a:off x="2164836" y="2924782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8DF9E01-9D25-4856-5516-ED753DCEBCA1}"/>
              </a:ext>
            </a:extLst>
          </p:cNvPr>
          <p:cNvSpPr/>
          <p:nvPr/>
        </p:nvSpPr>
        <p:spPr>
          <a:xfrm>
            <a:off x="1504329" y="4195054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261A7A3-2CC2-B3CD-32CF-3079E7CEFFA6}"/>
              </a:ext>
            </a:extLst>
          </p:cNvPr>
          <p:cNvSpPr/>
          <p:nvPr/>
        </p:nvSpPr>
        <p:spPr>
          <a:xfrm>
            <a:off x="2011138" y="4664953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4AA7BE74-9DED-7B25-24D1-13CF281D4523}"/>
              </a:ext>
            </a:extLst>
          </p:cNvPr>
          <p:cNvSpPr/>
          <p:nvPr/>
        </p:nvSpPr>
        <p:spPr>
          <a:xfrm>
            <a:off x="3573077" y="3022058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6FD62D2-0C77-7DF0-ACB0-EBE0FB92DFC4}"/>
              </a:ext>
            </a:extLst>
          </p:cNvPr>
          <p:cNvSpPr/>
          <p:nvPr/>
        </p:nvSpPr>
        <p:spPr>
          <a:xfrm>
            <a:off x="3113820" y="4567676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4726BADA-CF9D-0123-723A-E55125CB586C}"/>
              </a:ext>
            </a:extLst>
          </p:cNvPr>
          <p:cNvSpPr/>
          <p:nvPr/>
        </p:nvSpPr>
        <p:spPr>
          <a:xfrm>
            <a:off x="2740822" y="2574589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3CC00292-AAFC-EA2D-3C3C-16DF116A22D5}"/>
              </a:ext>
            </a:extLst>
          </p:cNvPr>
          <p:cNvSpPr/>
          <p:nvPr/>
        </p:nvSpPr>
        <p:spPr>
          <a:xfrm>
            <a:off x="1473849" y="2677945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699A699-079A-C87B-3F4F-7BEC78F2CEBE}"/>
              </a:ext>
            </a:extLst>
          </p:cNvPr>
          <p:cNvSpPr/>
          <p:nvPr/>
        </p:nvSpPr>
        <p:spPr>
          <a:xfrm>
            <a:off x="3573076" y="4567674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756CA41-91F8-991D-36D6-81A6A2727846}"/>
              </a:ext>
            </a:extLst>
          </p:cNvPr>
          <p:cNvSpPr/>
          <p:nvPr/>
        </p:nvSpPr>
        <p:spPr>
          <a:xfrm>
            <a:off x="4995477" y="4097777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B2F5A08F-3F40-9CBC-CE06-585EE51FC778}"/>
              </a:ext>
            </a:extLst>
          </p:cNvPr>
          <p:cNvSpPr/>
          <p:nvPr/>
        </p:nvSpPr>
        <p:spPr>
          <a:xfrm>
            <a:off x="1225685" y="3500336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FF956C05-CE28-1382-1574-85CD4B4D3C97}"/>
              </a:ext>
            </a:extLst>
          </p:cNvPr>
          <p:cNvSpPr/>
          <p:nvPr/>
        </p:nvSpPr>
        <p:spPr>
          <a:xfrm>
            <a:off x="4942188" y="3305782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3228F87B-0876-2816-19A6-9C6D50B51D54}"/>
              </a:ext>
            </a:extLst>
          </p:cNvPr>
          <p:cNvSpPr/>
          <p:nvPr/>
        </p:nvSpPr>
        <p:spPr>
          <a:xfrm>
            <a:off x="5237289" y="2769142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1C688BD-3D99-6F3F-7998-07633D88541A}"/>
              </a:ext>
            </a:extLst>
          </p:cNvPr>
          <p:cNvSpPr/>
          <p:nvPr/>
        </p:nvSpPr>
        <p:spPr>
          <a:xfrm>
            <a:off x="4109461" y="3903224"/>
            <a:ext cx="153697" cy="19455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408E443-5FCF-4CC7-0DCA-2BD57936ADFE}"/>
              </a:ext>
            </a:extLst>
          </p:cNvPr>
          <p:cNvSpPr/>
          <p:nvPr/>
        </p:nvSpPr>
        <p:spPr>
          <a:xfrm>
            <a:off x="1670050" y="3228975"/>
            <a:ext cx="2427287" cy="1327151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459119EA-362E-7C9C-A739-0419328504EF}"/>
              </a:ext>
            </a:extLst>
          </p:cNvPr>
          <p:cNvCxnSpPr>
            <a:cxnSpLocks/>
            <a:endCxn id="11" idx="4"/>
          </p:cNvCxnSpPr>
          <p:nvPr/>
        </p:nvCxnSpPr>
        <p:spPr>
          <a:xfrm flipH="1" flipV="1">
            <a:off x="3649925" y="3216611"/>
            <a:ext cx="7675" cy="133951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348CE3F3-6A9D-04AE-F21B-533BCBA11638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2087987" y="2586578"/>
            <a:ext cx="12276" cy="207837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AA0D8E74-BF36-449A-AA9A-E580ED3BC109}"/>
              </a:ext>
            </a:extLst>
          </p:cNvPr>
          <p:cNvSpPr/>
          <p:nvPr/>
        </p:nvSpPr>
        <p:spPr>
          <a:xfrm>
            <a:off x="1670050" y="2574589"/>
            <a:ext cx="479436" cy="2078375"/>
          </a:xfrm>
          <a:prstGeom prst="rect">
            <a:avLst/>
          </a:prstGeom>
          <a:noFill/>
          <a:ln w="63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75135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71D370-7425-E9E9-D32A-5A0A1FBB2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I-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回头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06ED00-3A91-CEE0-745D-C4F8151B3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给一个 </a:t>
            </a:r>
            <a:r>
              <a:rPr lang="en-US" altLang="zh-CN" dirty="0"/>
              <a:t>n </a:t>
            </a:r>
            <a:r>
              <a:rPr lang="zh-CN" altLang="en-US" dirty="0"/>
              <a:t>个点 </a:t>
            </a:r>
            <a:r>
              <a:rPr lang="en-US" altLang="zh-CN" dirty="0"/>
              <a:t>m </a:t>
            </a:r>
            <a:r>
              <a:rPr lang="zh-CN" altLang="en-US" dirty="0"/>
              <a:t>条边的带权有向图。阿宁一开始在节点 </a:t>
            </a:r>
            <a:r>
              <a:rPr lang="en-US" altLang="zh-CN" dirty="0"/>
              <a:t>1</a:t>
            </a:r>
            <a:r>
              <a:rPr lang="zh-CN" altLang="en-US" dirty="0"/>
              <a:t>，目标是前往节点 </a:t>
            </a:r>
            <a:r>
              <a:rPr lang="en-US" altLang="zh-CN" dirty="0"/>
              <a:t>n</a:t>
            </a:r>
            <a:r>
              <a:rPr lang="zh-CN" altLang="en-US" dirty="0"/>
              <a:t>。 </a:t>
            </a:r>
          </a:p>
          <a:p>
            <a:r>
              <a:rPr lang="zh-CN" altLang="en-US" dirty="0"/>
              <a:t>阿宁有一个可以使用任意次的技能：假设阿宁当前在节点 </a:t>
            </a:r>
            <a:r>
              <a:rPr lang="en-US" altLang="zh-CN" dirty="0"/>
              <a:t>x</a:t>
            </a:r>
            <a:r>
              <a:rPr lang="zh-CN" altLang="en-US" dirty="0"/>
              <a:t>，有一条节点 </a:t>
            </a:r>
            <a:r>
              <a:rPr lang="en-US" altLang="zh-CN" dirty="0"/>
              <a:t>x </a:t>
            </a:r>
            <a:r>
              <a:rPr lang="zh-CN" altLang="en-US" dirty="0"/>
              <a:t>到 节点 </a:t>
            </a:r>
            <a:r>
              <a:rPr lang="en-US" altLang="zh-CN" dirty="0">
                <a:effectLst/>
              </a:rPr>
              <a:t>y</a:t>
            </a:r>
            <a:r>
              <a:rPr lang="zh-CN" altLang="en-US" dirty="0"/>
              <a:t> 的边，阿宁可以选择节点 </a:t>
            </a:r>
            <a:r>
              <a:rPr lang="en-US" altLang="zh-CN" dirty="0">
                <a:effectLst/>
              </a:rPr>
              <a:t>y</a:t>
            </a:r>
            <a:r>
              <a:rPr lang="zh-CN" altLang="en-US" dirty="0"/>
              <a:t> 的一条出边，修改成</a:t>
            </a:r>
            <a:r>
              <a:rPr lang="en-US" altLang="zh-CN" dirty="0"/>
              <a:t>x </a:t>
            </a:r>
            <a:r>
              <a:rPr lang="zh-CN" altLang="en-US" dirty="0"/>
              <a:t>走到 </a:t>
            </a:r>
            <a:r>
              <a:rPr lang="en-US" altLang="zh-CN" dirty="0">
                <a:effectLst/>
              </a:rPr>
              <a:t>y</a:t>
            </a:r>
            <a:r>
              <a:rPr lang="zh-CN" altLang="en-US" dirty="0"/>
              <a:t> 的边，边权不变。 </a:t>
            </a:r>
          </a:p>
          <a:p>
            <a:r>
              <a:rPr lang="zh-CN" altLang="en-US" dirty="0"/>
              <a:t>使用技能修改后，将永久修改。 </a:t>
            </a:r>
          </a:p>
          <a:p>
            <a:r>
              <a:rPr lang="zh-CN" altLang="en-US" dirty="0"/>
              <a:t>阿宁想知道，从节点 </a:t>
            </a:r>
            <a:r>
              <a:rPr lang="en-US" altLang="zh-CN" dirty="0"/>
              <a:t>1 </a:t>
            </a:r>
            <a:r>
              <a:rPr lang="zh-CN" altLang="en-US" dirty="0"/>
              <a:t>前往节点 </a:t>
            </a:r>
            <a:r>
              <a:rPr lang="en-US" altLang="zh-CN" dirty="0"/>
              <a:t>n </a:t>
            </a:r>
            <a:r>
              <a:rPr lang="zh-CN" altLang="en-US" dirty="0"/>
              <a:t>经过的所有边的最小权值和是多少？</a:t>
            </a:r>
          </a:p>
        </p:txBody>
      </p:sp>
    </p:spTree>
    <p:extLst>
      <p:ext uri="{BB962C8B-B14F-4D97-AF65-F5344CB8AC3E}">
        <p14:creationId xmlns:p14="http://schemas.microsoft.com/office/powerpoint/2010/main" val="3719857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单源点最短路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7802880" cy="4351338"/>
          </a:xfrm>
        </p:spPr>
        <p:txBody>
          <a:bodyPr>
            <a:normAutofit/>
          </a:bodyPr>
          <a:lstStyle/>
          <a:p>
            <a:r>
              <a:rPr lang="zh-CN" altLang="en-US" dirty="0"/>
              <a:t>从一个点出发，到达其他顶点的最短路径的长度。</a:t>
            </a:r>
            <a:endParaRPr lang="en-US" altLang="zh-CN" dirty="0"/>
          </a:p>
          <a:p>
            <a:r>
              <a:rPr lang="zh-CN" altLang="en-US" dirty="0"/>
              <a:t>基本操作：松弛</a:t>
            </a:r>
            <a:endParaRPr lang="en-US" altLang="zh-CN" dirty="0"/>
          </a:p>
          <a:p>
            <a:r>
              <a:rPr lang="zh-CN" altLang="zh-CN" dirty="0"/>
              <a:t>d[u]+</a:t>
            </a:r>
            <a:r>
              <a:rPr lang="en-US" altLang="zh-CN" dirty="0"/>
              <a:t>map[u, v]</a:t>
            </a:r>
            <a:r>
              <a:rPr lang="zh-CN" altLang="zh-CN" dirty="0"/>
              <a:t>&lt; d[v]</a:t>
            </a:r>
            <a:r>
              <a:rPr lang="zh-CN" altLang="en-US" dirty="0"/>
              <a:t>这样的边</a:t>
            </a:r>
            <a:r>
              <a:rPr lang="zh-CN" altLang="zh-CN" dirty="0"/>
              <a:t>(u,v)</a:t>
            </a:r>
            <a:r>
              <a:rPr lang="zh-CN" altLang="en-US" dirty="0"/>
              <a:t>称为紧的</a:t>
            </a:r>
            <a:r>
              <a:rPr lang="zh-CN" altLang="zh-CN" dirty="0"/>
              <a:t>(tense),</a:t>
            </a:r>
            <a:r>
              <a:rPr lang="zh-CN" altLang="en-US" dirty="0"/>
              <a:t>可以对它进行松弛</a:t>
            </a:r>
            <a:r>
              <a:rPr lang="zh-CN" altLang="zh-CN" dirty="0"/>
              <a:t>(relax): </a:t>
            </a:r>
            <a:endParaRPr lang="en-US" altLang="zh-CN" dirty="0"/>
          </a:p>
          <a:p>
            <a:r>
              <a:rPr lang="zh-CN" altLang="zh-CN" dirty="0"/>
              <a:t>d[v] = d[u]+w, pred[v] = u</a:t>
            </a:r>
            <a:endParaRPr lang="en-US" altLang="zh-CN" dirty="0"/>
          </a:p>
          <a:p>
            <a:r>
              <a:rPr lang="zh-CN" altLang="en-US" dirty="0"/>
              <a:t>最开始给每一个点一个很大的</a:t>
            </a:r>
            <a:r>
              <a:rPr lang="en-US" altLang="zh-CN" dirty="0"/>
              <a:t>d</a:t>
            </a:r>
            <a:r>
              <a:rPr lang="zh-CN" altLang="en-US" dirty="0"/>
              <a:t>值从</a:t>
            </a:r>
            <a:r>
              <a:rPr lang="en-US" altLang="zh-CN" dirty="0"/>
              <a:t>d[s]=0</a:t>
            </a:r>
            <a:r>
              <a:rPr lang="zh-CN" altLang="en-US" dirty="0"/>
              <a:t>开始，不断的对可以松弛的点进行松弛，不能松弛的时候就已经求出了最短路了</a:t>
            </a:r>
            <a:endParaRPr lang="en-US" altLang="zh-CN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941316" y="1898501"/>
            <a:ext cx="2573461" cy="40531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838045" indent="-838045"/>
            <a:r>
              <a:rPr lang="en-US" altLang="zh-CN" dirty="0"/>
              <a:t>Dijkstra</a:t>
            </a:r>
            <a:r>
              <a:rPr lang="zh-CN" altLang="en-US" dirty="0"/>
              <a:t>算法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Dijkstra(</a:t>
            </a:r>
            <a:r>
              <a:rPr lang="zh-CN" altLang="en-US" dirty="0"/>
              <a:t>迪杰斯特拉</a:t>
            </a:r>
            <a:r>
              <a:rPr lang="en-US" altLang="zh-CN" dirty="0"/>
              <a:t>)</a:t>
            </a:r>
            <a:r>
              <a:rPr lang="zh-CN" altLang="en-US" dirty="0"/>
              <a:t>算法是典型的单源最短路径算法，用于计算一个节点到其他所有节点的最短路径。主要特点是以起始点为中心向外层层扩展，直到扩展到终点为止</a:t>
            </a:r>
            <a:endParaRPr lang="en-US" altLang="zh-CN" dirty="0"/>
          </a:p>
          <a:p>
            <a:r>
              <a:rPr lang="zh-CN" altLang="en-US" dirty="0"/>
              <a:t>注意该算法要求图中不存在负权边。</a:t>
            </a:r>
            <a:endParaRPr lang="en-US" altLang="zh-CN" dirty="0"/>
          </a:p>
          <a:p>
            <a:r>
              <a:rPr lang="zh-CN" altLang="en-US" dirty="0"/>
              <a:t>可以证明，具有最小的</a:t>
            </a:r>
            <a:r>
              <a:rPr lang="en-US" altLang="zh-CN" dirty="0"/>
              <a:t>d[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（临时最短路）值的（还没加入最短路）点在此以后无法松弛</a:t>
            </a:r>
            <a:endParaRPr lang="en-US" altLang="zh-CN" dirty="0"/>
          </a:p>
          <a:p>
            <a:r>
              <a:rPr lang="zh-CN" altLang="en-US" dirty="0"/>
              <a:t>所以每次找最近的点进行松弛操作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dirty="0" err="1"/>
              <a:t>dijstra</a:t>
            </a:r>
            <a:r>
              <a:rPr lang="zh-CN" altLang="en-US" dirty="0"/>
              <a:t>算法</a:t>
            </a: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5C9DE45-39C1-4BD1-AAC9-CB43CD0D4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、在开始之前，认为所有的点都没有进行过计算，</a:t>
            </a:r>
            <a:r>
              <a:rPr lang="en-US" altLang="zh-CN" dirty="0"/>
              <a:t>dis[]</a:t>
            </a:r>
            <a:r>
              <a:rPr lang="zh-CN" altLang="en-US" dirty="0"/>
              <a:t>全部赋值为极大值</a:t>
            </a:r>
            <a:r>
              <a:rPr lang="en-US" altLang="zh-CN" dirty="0"/>
              <a:t>(dis[]</a:t>
            </a:r>
            <a:r>
              <a:rPr lang="zh-CN" altLang="en-US" dirty="0"/>
              <a:t>表示各点当前到源点的最短距离）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、源点的</a:t>
            </a:r>
            <a:r>
              <a:rPr lang="en-US" altLang="zh-CN" dirty="0"/>
              <a:t>dis</a:t>
            </a:r>
            <a:r>
              <a:rPr lang="zh-CN" altLang="en-US" dirty="0"/>
              <a:t>值明显为</a:t>
            </a:r>
            <a:r>
              <a:rPr lang="en-US" altLang="zh-CN" dirty="0"/>
              <a:t>0</a:t>
            </a:r>
          </a:p>
          <a:p>
            <a:r>
              <a:rPr lang="en-US" altLang="zh-CN" dirty="0"/>
              <a:t>3</a:t>
            </a:r>
            <a:r>
              <a:rPr lang="zh-CN" altLang="en-US" dirty="0"/>
              <a:t>、计算与</a:t>
            </a:r>
            <a:r>
              <a:rPr lang="en-US" altLang="zh-CN" dirty="0"/>
              <a:t>s</a:t>
            </a:r>
            <a:r>
              <a:rPr lang="zh-CN" altLang="en-US" dirty="0"/>
              <a:t>相邻的所有点的</a:t>
            </a:r>
            <a:r>
              <a:rPr lang="en-US" altLang="zh-CN" dirty="0"/>
              <a:t>dis</a:t>
            </a:r>
            <a:r>
              <a:rPr lang="zh-CN" altLang="en-US" dirty="0"/>
              <a:t>值 </a:t>
            </a:r>
            <a:r>
              <a:rPr lang="en-US" altLang="zh-CN" dirty="0"/>
              <a:t>—— dis[v] = map[s][v]</a:t>
            </a:r>
          </a:p>
          <a:p>
            <a:r>
              <a:rPr lang="en-US" altLang="zh-CN" dirty="0"/>
              <a:t>4</a:t>
            </a:r>
            <a:r>
              <a:rPr lang="zh-CN" altLang="en-US" dirty="0"/>
              <a:t>、还没算出最短路的点中</a:t>
            </a:r>
            <a:r>
              <a:rPr lang="en-US" altLang="zh-CN" dirty="0"/>
              <a:t>dis[]</a:t>
            </a:r>
            <a:r>
              <a:rPr lang="zh-CN" altLang="en-US" dirty="0"/>
              <a:t>最小的一个点</a:t>
            </a:r>
            <a:r>
              <a:rPr lang="en-US" altLang="zh-CN" dirty="0"/>
              <a:t>u</a:t>
            </a:r>
            <a:r>
              <a:rPr lang="zh-CN" altLang="en-US" dirty="0"/>
              <a:t>， 其最短路就是当前的</a:t>
            </a:r>
            <a:r>
              <a:rPr lang="en-US" altLang="zh-CN" dirty="0"/>
              <a:t>dis[u]</a:t>
            </a:r>
          </a:p>
          <a:p>
            <a:r>
              <a:rPr lang="en-US" altLang="zh-CN" dirty="0"/>
              <a:t>5</a:t>
            </a:r>
            <a:r>
              <a:rPr lang="zh-CN" altLang="en-US" dirty="0"/>
              <a:t>、对于与</a:t>
            </a:r>
            <a:r>
              <a:rPr lang="en-US" altLang="zh-CN" dirty="0"/>
              <a:t>u</a:t>
            </a:r>
            <a:r>
              <a:rPr lang="zh-CN" altLang="en-US" dirty="0"/>
              <a:t>相连的所有点</a:t>
            </a:r>
            <a:r>
              <a:rPr lang="en-US" altLang="zh-CN" dirty="0"/>
              <a:t>v</a:t>
            </a:r>
            <a:r>
              <a:rPr lang="zh-CN" altLang="en-US" dirty="0"/>
              <a:t>，若</a:t>
            </a:r>
            <a:r>
              <a:rPr lang="en-US" altLang="zh-CN" dirty="0"/>
              <a:t>dis[u]+map[u][v] </a:t>
            </a:r>
            <a:r>
              <a:rPr lang="zh-CN" altLang="en-US" dirty="0"/>
              <a:t>比当前的</a:t>
            </a:r>
            <a:r>
              <a:rPr lang="en-US" altLang="zh-CN" dirty="0"/>
              <a:t>dis[v]</a:t>
            </a:r>
            <a:r>
              <a:rPr lang="zh-CN" altLang="en-US" dirty="0"/>
              <a:t>小</a:t>
            </a:r>
            <a:r>
              <a:rPr lang="en-US" altLang="zh-CN" dirty="0"/>
              <a:t>, </a:t>
            </a:r>
            <a:r>
              <a:rPr lang="zh-CN" altLang="en-US" dirty="0"/>
              <a:t>更新</a:t>
            </a:r>
            <a:r>
              <a:rPr lang="en-US" altLang="zh-CN" dirty="0"/>
              <a:t>dis[v]</a:t>
            </a:r>
          </a:p>
          <a:p>
            <a:r>
              <a:rPr lang="en-US" altLang="zh-CN" dirty="0"/>
              <a:t>6</a:t>
            </a:r>
            <a:r>
              <a:rPr lang="zh-CN" altLang="en-US" dirty="0"/>
              <a:t>、重复</a:t>
            </a:r>
            <a:r>
              <a:rPr lang="en-US" altLang="zh-CN" dirty="0"/>
              <a:t>4,5</a:t>
            </a:r>
            <a:r>
              <a:rPr lang="zh-CN" altLang="en-US" dirty="0"/>
              <a:t>直到源点到所有点的最短路都已求出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Oval 2"/>
          <p:cNvSpPr>
            <a:spLocks noChangeArrowheads="1"/>
          </p:cNvSpPr>
          <p:nvPr/>
        </p:nvSpPr>
        <p:spPr bwMode="auto">
          <a:xfrm>
            <a:off x="5829301" y="2116211"/>
            <a:ext cx="457200" cy="457175"/>
          </a:xfrm>
          <a:prstGeom prst="ellipse">
            <a:avLst/>
          </a:prstGeom>
          <a:solidFill>
            <a:srgbClr val="00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0723" name="Oval 3"/>
          <p:cNvSpPr>
            <a:spLocks noChangeArrowheads="1"/>
          </p:cNvSpPr>
          <p:nvPr/>
        </p:nvSpPr>
        <p:spPr bwMode="auto">
          <a:xfrm>
            <a:off x="8229600" y="2116211"/>
            <a:ext cx="457200" cy="457175"/>
          </a:xfrm>
          <a:prstGeom prst="ellipse">
            <a:avLst/>
          </a:prstGeom>
          <a:solidFill>
            <a:srgbClr val="00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0724" name="Oval 4"/>
          <p:cNvSpPr>
            <a:spLocks noChangeArrowheads="1"/>
          </p:cNvSpPr>
          <p:nvPr/>
        </p:nvSpPr>
        <p:spPr bwMode="auto">
          <a:xfrm>
            <a:off x="5832476" y="4546539"/>
            <a:ext cx="457200" cy="457175"/>
          </a:xfrm>
          <a:prstGeom prst="ellipse">
            <a:avLst/>
          </a:prstGeom>
          <a:solidFill>
            <a:srgbClr val="00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0725" name="Oval 5"/>
          <p:cNvSpPr>
            <a:spLocks noChangeArrowheads="1"/>
          </p:cNvSpPr>
          <p:nvPr/>
        </p:nvSpPr>
        <p:spPr bwMode="auto">
          <a:xfrm>
            <a:off x="3446464" y="2116211"/>
            <a:ext cx="457200" cy="457175"/>
          </a:xfrm>
          <a:prstGeom prst="ellipse">
            <a:avLst/>
          </a:prstGeom>
          <a:solidFill>
            <a:srgbClr val="00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0726" name="Oval 6"/>
          <p:cNvSpPr>
            <a:spLocks noChangeArrowheads="1"/>
          </p:cNvSpPr>
          <p:nvPr/>
        </p:nvSpPr>
        <p:spPr bwMode="auto">
          <a:xfrm>
            <a:off x="8218489" y="4546539"/>
            <a:ext cx="457200" cy="457175"/>
          </a:xfrm>
          <a:prstGeom prst="ellipse">
            <a:avLst/>
          </a:prstGeom>
          <a:solidFill>
            <a:srgbClr val="00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0727" name="Oval 7"/>
          <p:cNvSpPr>
            <a:spLocks noChangeArrowheads="1"/>
          </p:cNvSpPr>
          <p:nvPr/>
        </p:nvSpPr>
        <p:spPr bwMode="auto">
          <a:xfrm>
            <a:off x="4648201" y="3335343"/>
            <a:ext cx="457200" cy="457175"/>
          </a:xfrm>
          <a:prstGeom prst="ellipse">
            <a:avLst/>
          </a:prstGeom>
          <a:solidFill>
            <a:srgbClr val="00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0728" name="Oval 8"/>
          <p:cNvSpPr>
            <a:spLocks noChangeArrowheads="1"/>
          </p:cNvSpPr>
          <p:nvPr/>
        </p:nvSpPr>
        <p:spPr bwMode="auto">
          <a:xfrm>
            <a:off x="7027863" y="3357567"/>
            <a:ext cx="457200" cy="457175"/>
          </a:xfrm>
          <a:prstGeom prst="ellipse">
            <a:avLst/>
          </a:prstGeom>
          <a:solidFill>
            <a:srgbClr val="00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0729" name="Oval 9"/>
          <p:cNvSpPr>
            <a:spLocks noChangeArrowheads="1"/>
          </p:cNvSpPr>
          <p:nvPr/>
        </p:nvSpPr>
        <p:spPr bwMode="auto">
          <a:xfrm>
            <a:off x="3446464" y="4546539"/>
            <a:ext cx="457200" cy="457175"/>
          </a:xfrm>
          <a:prstGeom prst="ellipse">
            <a:avLst/>
          </a:prstGeom>
          <a:solidFill>
            <a:srgbClr val="00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cxnSp>
        <p:nvCxnSpPr>
          <p:cNvPr id="30730" name="AutoShape 10"/>
          <p:cNvCxnSpPr>
            <a:cxnSpLocks noChangeShapeType="1"/>
            <a:stCxn id="30725" idx="6"/>
            <a:endCxn id="30722" idx="2"/>
          </p:cNvCxnSpPr>
          <p:nvPr/>
        </p:nvCxnSpPr>
        <p:spPr bwMode="auto">
          <a:xfrm>
            <a:off x="3917952" y="2344797"/>
            <a:ext cx="1897063" cy="0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31" name="AutoShape 11"/>
          <p:cNvCxnSpPr>
            <a:cxnSpLocks noChangeShapeType="1"/>
            <a:stCxn id="30722" idx="6"/>
            <a:endCxn id="30723" idx="2"/>
          </p:cNvCxnSpPr>
          <p:nvPr/>
        </p:nvCxnSpPr>
        <p:spPr bwMode="auto">
          <a:xfrm>
            <a:off x="6300790" y="2344797"/>
            <a:ext cx="1914525" cy="0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32" name="AutoShape 12"/>
          <p:cNvCxnSpPr>
            <a:cxnSpLocks noChangeShapeType="1"/>
            <a:stCxn id="30725" idx="4"/>
            <a:endCxn id="30729" idx="0"/>
          </p:cNvCxnSpPr>
          <p:nvPr/>
        </p:nvCxnSpPr>
        <p:spPr bwMode="auto">
          <a:xfrm>
            <a:off x="3675063" y="2587671"/>
            <a:ext cx="0" cy="1944582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33" name="AutoShape 13"/>
          <p:cNvCxnSpPr>
            <a:cxnSpLocks noChangeShapeType="1"/>
            <a:stCxn id="30729" idx="6"/>
            <a:endCxn id="30724" idx="2"/>
          </p:cNvCxnSpPr>
          <p:nvPr/>
        </p:nvCxnSpPr>
        <p:spPr bwMode="auto">
          <a:xfrm>
            <a:off x="3917950" y="4775126"/>
            <a:ext cx="1900238" cy="0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34" name="AutoShape 14"/>
          <p:cNvCxnSpPr>
            <a:cxnSpLocks noChangeShapeType="1"/>
            <a:stCxn id="30724" idx="6"/>
            <a:endCxn id="30726" idx="2"/>
          </p:cNvCxnSpPr>
          <p:nvPr/>
        </p:nvCxnSpPr>
        <p:spPr bwMode="auto">
          <a:xfrm>
            <a:off x="6303965" y="4775126"/>
            <a:ext cx="1900237" cy="0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35" name="AutoShape 15"/>
          <p:cNvCxnSpPr>
            <a:cxnSpLocks noChangeShapeType="1"/>
            <a:stCxn id="30723" idx="4"/>
            <a:endCxn id="30726" idx="0"/>
          </p:cNvCxnSpPr>
          <p:nvPr/>
        </p:nvCxnSpPr>
        <p:spPr bwMode="auto">
          <a:xfrm flipH="1">
            <a:off x="8447088" y="2587671"/>
            <a:ext cx="11112" cy="1944582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36" name="AutoShape 16"/>
          <p:cNvCxnSpPr>
            <a:cxnSpLocks noChangeShapeType="1"/>
            <a:stCxn id="30725" idx="5"/>
            <a:endCxn id="30727" idx="1"/>
          </p:cNvCxnSpPr>
          <p:nvPr/>
        </p:nvCxnSpPr>
        <p:spPr bwMode="auto">
          <a:xfrm>
            <a:off x="3836989" y="2521002"/>
            <a:ext cx="877887" cy="866728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37" name="AutoShape 17"/>
          <p:cNvCxnSpPr>
            <a:cxnSpLocks noChangeShapeType="1"/>
            <a:stCxn id="30727" idx="5"/>
            <a:endCxn id="30724" idx="1"/>
          </p:cNvCxnSpPr>
          <p:nvPr/>
        </p:nvCxnSpPr>
        <p:spPr bwMode="auto">
          <a:xfrm>
            <a:off x="5038727" y="3740133"/>
            <a:ext cx="860425" cy="858791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38" name="AutoShape 18"/>
          <p:cNvCxnSpPr>
            <a:cxnSpLocks noChangeShapeType="1"/>
            <a:stCxn id="30729" idx="7"/>
            <a:endCxn id="30727" idx="3"/>
          </p:cNvCxnSpPr>
          <p:nvPr/>
        </p:nvCxnSpPr>
        <p:spPr bwMode="auto">
          <a:xfrm flipV="1">
            <a:off x="3836989" y="3740133"/>
            <a:ext cx="877887" cy="858791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39" name="AutoShape 19"/>
          <p:cNvCxnSpPr>
            <a:cxnSpLocks noChangeShapeType="1"/>
            <a:stCxn id="30727" idx="7"/>
            <a:endCxn id="30722" idx="3"/>
          </p:cNvCxnSpPr>
          <p:nvPr/>
        </p:nvCxnSpPr>
        <p:spPr bwMode="auto">
          <a:xfrm flipV="1">
            <a:off x="5038725" y="2521002"/>
            <a:ext cx="857250" cy="866728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40" name="AutoShape 20"/>
          <p:cNvCxnSpPr>
            <a:cxnSpLocks noChangeShapeType="1"/>
            <a:stCxn id="30724" idx="0"/>
            <a:endCxn id="30722" idx="4"/>
          </p:cNvCxnSpPr>
          <p:nvPr/>
        </p:nvCxnSpPr>
        <p:spPr bwMode="auto">
          <a:xfrm flipH="1" flipV="1">
            <a:off x="6057902" y="2587671"/>
            <a:ext cx="3175" cy="1944582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41" name="AutoShape 21"/>
          <p:cNvCxnSpPr>
            <a:cxnSpLocks noChangeShapeType="1"/>
            <a:stCxn id="30722" idx="5"/>
            <a:endCxn id="30728" idx="1"/>
          </p:cNvCxnSpPr>
          <p:nvPr/>
        </p:nvCxnSpPr>
        <p:spPr bwMode="auto">
          <a:xfrm>
            <a:off x="6219827" y="2521000"/>
            <a:ext cx="874713" cy="888951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42" name="AutoShape 22"/>
          <p:cNvCxnSpPr>
            <a:cxnSpLocks noChangeShapeType="1"/>
            <a:stCxn id="30728" idx="7"/>
            <a:endCxn id="30723" idx="3"/>
          </p:cNvCxnSpPr>
          <p:nvPr/>
        </p:nvCxnSpPr>
        <p:spPr bwMode="auto">
          <a:xfrm flipV="1">
            <a:off x="7418390" y="2521000"/>
            <a:ext cx="877887" cy="888951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743" name="AutoShape 23"/>
          <p:cNvCxnSpPr>
            <a:cxnSpLocks noChangeShapeType="1"/>
            <a:stCxn id="30728" idx="5"/>
            <a:endCxn id="30726" idx="1"/>
          </p:cNvCxnSpPr>
          <p:nvPr/>
        </p:nvCxnSpPr>
        <p:spPr bwMode="auto">
          <a:xfrm>
            <a:off x="7418390" y="3762359"/>
            <a:ext cx="866775" cy="836567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744" name="Text Box 24"/>
          <p:cNvSpPr txBox="1">
            <a:spLocks noChangeArrowheads="1"/>
          </p:cNvSpPr>
          <p:nvPr/>
        </p:nvSpPr>
        <p:spPr bwMode="auto">
          <a:xfrm>
            <a:off x="6934200" y="1951121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0745" name="Text Box 25"/>
          <p:cNvSpPr txBox="1">
            <a:spLocks noChangeArrowheads="1"/>
          </p:cNvSpPr>
          <p:nvPr/>
        </p:nvSpPr>
        <p:spPr bwMode="auto">
          <a:xfrm>
            <a:off x="4267200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0746" name="Text Box 26"/>
          <p:cNvSpPr txBox="1">
            <a:spLocks noChangeArrowheads="1"/>
          </p:cNvSpPr>
          <p:nvPr/>
        </p:nvSpPr>
        <p:spPr bwMode="auto">
          <a:xfrm>
            <a:off x="3352800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0747" name="Text Box 27"/>
          <p:cNvSpPr txBox="1">
            <a:spLocks noChangeArrowheads="1"/>
          </p:cNvSpPr>
          <p:nvPr/>
        </p:nvSpPr>
        <p:spPr bwMode="auto">
          <a:xfrm>
            <a:off x="4724400" y="478465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0748" name="Text Box 28"/>
          <p:cNvSpPr txBox="1">
            <a:spLocks noChangeArrowheads="1"/>
          </p:cNvSpPr>
          <p:nvPr/>
        </p:nvSpPr>
        <p:spPr bwMode="auto">
          <a:xfrm>
            <a:off x="5105401" y="2651170"/>
            <a:ext cx="4572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30749" name="Text Box 29"/>
          <p:cNvSpPr txBox="1">
            <a:spLocks noChangeArrowheads="1"/>
          </p:cNvSpPr>
          <p:nvPr/>
        </p:nvSpPr>
        <p:spPr bwMode="auto">
          <a:xfrm>
            <a:off x="4267200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0750" name="Text Box 30"/>
          <p:cNvSpPr txBox="1">
            <a:spLocks noChangeArrowheads="1"/>
          </p:cNvSpPr>
          <p:nvPr/>
        </p:nvSpPr>
        <p:spPr bwMode="auto">
          <a:xfrm>
            <a:off x="5181600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0751" name="Text Box 31"/>
          <p:cNvSpPr txBox="1">
            <a:spLocks noChangeArrowheads="1"/>
          </p:cNvSpPr>
          <p:nvPr/>
        </p:nvSpPr>
        <p:spPr bwMode="auto">
          <a:xfrm>
            <a:off x="5791200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0752" name="Text Box 32"/>
          <p:cNvSpPr txBox="1">
            <a:spLocks noChangeArrowheads="1"/>
          </p:cNvSpPr>
          <p:nvPr/>
        </p:nvSpPr>
        <p:spPr bwMode="auto">
          <a:xfrm>
            <a:off x="6629400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0753" name="Text Box 33"/>
          <p:cNvSpPr txBox="1">
            <a:spLocks noChangeArrowheads="1"/>
          </p:cNvSpPr>
          <p:nvPr/>
        </p:nvSpPr>
        <p:spPr bwMode="auto">
          <a:xfrm>
            <a:off x="7543800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30754" name="Text Box 34"/>
          <p:cNvSpPr txBox="1">
            <a:spLocks noChangeArrowheads="1"/>
          </p:cNvSpPr>
          <p:nvPr/>
        </p:nvSpPr>
        <p:spPr bwMode="auto">
          <a:xfrm>
            <a:off x="6705600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0755" name="Text Box 35"/>
          <p:cNvSpPr txBox="1">
            <a:spLocks noChangeArrowheads="1"/>
          </p:cNvSpPr>
          <p:nvPr/>
        </p:nvSpPr>
        <p:spPr bwMode="auto">
          <a:xfrm>
            <a:off x="7526338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0756" name="Text Box 36"/>
          <p:cNvSpPr txBox="1">
            <a:spLocks noChangeArrowheads="1"/>
          </p:cNvSpPr>
          <p:nvPr/>
        </p:nvSpPr>
        <p:spPr bwMode="auto">
          <a:xfrm>
            <a:off x="8458200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0757" name="Text Box 37"/>
          <p:cNvSpPr txBox="1">
            <a:spLocks noChangeArrowheads="1"/>
          </p:cNvSpPr>
          <p:nvPr/>
        </p:nvSpPr>
        <p:spPr bwMode="auto">
          <a:xfrm>
            <a:off x="7162800" y="478465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0758" name="Text Box 38"/>
          <p:cNvSpPr txBox="1">
            <a:spLocks noChangeArrowheads="1"/>
          </p:cNvSpPr>
          <p:nvPr/>
        </p:nvSpPr>
        <p:spPr bwMode="auto">
          <a:xfrm>
            <a:off x="4724400" y="1946358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cxnSp>
        <p:nvCxnSpPr>
          <p:cNvPr id="30759" name="AutoShape 39"/>
          <p:cNvCxnSpPr>
            <a:cxnSpLocks noChangeShapeType="1"/>
            <a:stCxn id="30724" idx="7"/>
            <a:endCxn id="30728" idx="3"/>
          </p:cNvCxnSpPr>
          <p:nvPr/>
        </p:nvCxnSpPr>
        <p:spPr bwMode="auto">
          <a:xfrm flipV="1">
            <a:off x="6223000" y="3762359"/>
            <a:ext cx="871538" cy="836567"/>
          </a:xfrm>
          <a:prstGeom prst="straightConnector1">
            <a:avLst/>
          </a:prstGeom>
          <a:ln w="28575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标题 2">
            <a:extLst>
              <a:ext uri="{FF2B5EF4-FFF2-40B4-BE49-F238E27FC236}">
                <a16:creationId xmlns:a16="http://schemas.microsoft.com/office/drawing/2014/main" id="{C61C29D6-9452-4F83-B275-BEFE48C09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0BBA42-E08C-40D2-809C-69BAF5890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3" name="Text Box 25">
            <a:extLst>
              <a:ext uri="{FF2B5EF4-FFF2-40B4-BE49-F238E27FC236}">
                <a16:creationId xmlns:a16="http://schemas.microsoft.com/office/drawing/2014/main" id="{0E963B74-324E-4C98-A029-0633654BF3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92600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44" name="Text Box 26">
            <a:extLst>
              <a:ext uri="{FF2B5EF4-FFF2-40B4-BE49-F238E27FC236}">
                <a16:creationId xmlns:a16="http://schemas.microsoft.com/office/drawing/2014/main" id="{4C85670C-4B8D-4397-BEFC-B74CF4594D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8200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45" name="Text Box 29">
            <a:extLst>
              <a:ext uri="{FF2B5EF4-FFF2-40B4-BE49-F238E27FC236}">
                <a16:creationId xmlns:a16="http://schemas.microsoft.com/office/drawing/2014/main" id="{18389B0D-8E74-4535-BD05-7277F362D8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92600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B215C1-C451-D818-2519-511EAC28B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A-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柠檬可乐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FCB894-D6A1-B6F3-ECE7-646C1942B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5047569"/>
          </a:xfrm>
        </p:spPr>
        <p:txBody>
          <a:bodyPr>
            <a:normAutofit/>
          </a:bodyPr>
          <a:lstStyle/>
          <a:p>
            <a:r>
              <a:rPr lang="zh-CN" altLang="en-US" dirty="0"/>
              <a:t>一天，阿宁在街道看到有柠檬可乐卖，于是点了一杯。柠檬切片，倒可乐，摇晃一下，阿宁对于这么简单的步骤感到惊讶</a:t>
            </a:r>
            <a:r>
              <a:rPr lang="en-US" altLang="zh-CN" dirty="0"/>
              <a:t>...... </a:t>
            </a:r>
          </a:p>
          <a:p>
            <a:r>
              <a:rPr lang="zh-CN" altLang="en-US" dirty="0"/>
              <a:t>阿宁买的这杯柠檬可乐的甜度是 </a:t>
            </a:r>
            <a:r>
              <a:rPr lang="en-US" altLang="zh-CN" dirty="0"/>
              <a:t>a</a:t>
            </a:r>
            <a:r>
              <a:rPr lang="zh-CN" altLang="en-US" dirty="0"/>
              <a:t>，酸度是 </a:t>
            </a:r>
            <a:r>
              <a:rPr lang="en-US" altLang="zh-CN" dirty="0"/>
              <a:t>b</a:t>
            </a:r>
            <a:r>
              <a:rPr lang="zh-CN" altLang="en-US" dirty="0"/>
              <a:t>。如果 </a:t>
            </a:r>
            <a:r>
              <a:rPr lang="en-US" altLang="zh-CN" dirty="0" err="1"/>
              <a:t>a≥k×b</a:t>
            </a:r>
            <a:r>
              <a:rPr lang="zh-CN" altLang="en-US" dirty="0"/>
              <a:t>，那么阿宁就觉得好喝，否则阿宁就觉得亏了。</a:t>
            </a:r>
          </a:p>
        </p:txBody>
      </p:sp>
    </p:spTree>
    <p:extLst>
      <p:ext uri="{BB962C8B-B14F-4D97-AF65-F5344CB8AC3E}">
        <p14:creationId xmlns:p14="http://schemas.microsoft.com/office/powerpoint/2010/main" val="69455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Oval 2"/>
          <p:cNvSpPr>
            <a:spLocks noChangeArrowheads="1"/>
          </p:cNvSpPr>
          <p:nvPr/>
        </p:nvSpPr>
        <p:spPr bwMode="auto">
          <a:xfrm>
            <a:off x="3235326" y="1928896"/>
            <a:ext cx="838200" cy="838154"/>
          </a:xfrm>
          <a:prstGeom prst="ellipse">
            <a:avLst/>
          </a:prstGeom>
          <a:solidFill>
            <a:srgbClr val="3366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1747" name="Oval 3"/>
          <p:cNvSpPr>
            <a:spLocks noChangeArrowheads="1"/>
          </p:cNvSpPr>
          <p:nvPr/>
        </p:nvSpPr>
        <p:spPr bwMode="auto">
          <a:xfrm>
            <a:off x="5829301" y="2116211"/>
            <a:ext cx="457200" cy="45717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1748" name="Oval 4"/>
          <p:cNvSpPr>
            <a:spLocks noChangeArrowheads="1"/>
          </p:cNvSpPr>
          <p:nvPr/>
        </p:nvSpPr>
        <p:spPr bwMode="auto">
          <a:xfrm>
            <a:off x="8229600" y="2116211"/>
            <a:ext cx="457200" cy="45717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1749" name="Oval 5"/>
          <p:cNvSpPr>
            <a:spLocks noChangeArrowheads="1"/>
          </p:cNvSpPr>
          <p:nvPr/>
        </p:nvSpPr>
        <p:spPr bwMode="auto">
          <a:xfrm>
            <a:off x="5832476" y="4546539"/>
            <a:ext cx="457200" cy="45717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1750" name="Oval 6"/>
          <p:cNvSpPr>
            <a:spLocks noChangeArrowheads="1"/>
          </p:cNvSpPr>
          <p:nvPr/>
        </p:nvSpPr>
        <p:spPr bwMode="auto">
          <a:xfrm>
            <a:off x="3446464" y="2116211"/>
            <a:ext cx="457200" cy="45717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1751" name="Oval 7"/>
          <p:cNvSpPr>
            <a:spLocks noChangeArrowheads="1"/>
          </p:cNvSpPr>
          <p:nvPr/>
        </p:nvSpPr>
        <p:spPr bwMode="auto">
          <a:xfrm>
            <a:off x="8218489" y="4546539"/>
            <a:ext cx="457200" cy="45717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1752" name="Oval 8"/>
          <p:cNvSpPr>
            <a:spLocks noChangeArrowheads="1"/>
          </p:cNvSpPr>
          <p:nvPr/>
        </p:nvSpPr>
        <p:spPr bwMode="auto">
          <a:xfrm>
            <a:off x="4648201" y="3335343"/>
            <a:ext cx="457200" cy="45717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1753" name="Oval 9"/>
          <p:cNvSpPr>
            <a:spLocks noChangeArrowheads="1"/>
          </p:cNvSpPr>
          <p:nvPr/>
        </p:nvSpPr>
        <p:spPr bwMode="auto">
          <a:xfrm>
            <a:off x="7027863" y="3357567"/>
            <a:ext cx="457200" cy="45717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1754" name="Oval 10"/>
          <p:cNvSpPr>
            <a:spLocks noChangeArrowheads="1"/>
          </p:cNvSpPr>
          <p:nvPr/>
        </p:nvSpPr>
        <p:spPr bwMode="auto">
          <a:xfrm>
            <a:off x="3446464" y="4546539"/>
            <a:ext cx="457200" cy="45717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cxnSp>
        <p:nvCxnSpPr>
          <p:cNvPr id="31755" name="AutoShape 11"/>
          <p:cNvCxnSpPr>
            <a:cxnSpLocks noChangeShapeType="1"/>
            <a:stCxn id="31750" idx="6"/>
            <a:endCxn id="31747" idx="2"/>
          </p:cNvCxnSpPr>
          <p:nvPr/>
        </p:nvCxnSpPr>
        <p:spPr bwMode="auto">
          <a:xfrm>
            <a:off x="3917952" y="2344797"/>
            <a:ext cx="1897063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56" name="AutoShape 12"/>
          <p:cNvCxnSpPr>
            <a:cxnSpLocks noChangeShapeType="1"/>
            <a:stCxn id="31747" idx="6"/>
            <a:endCxn id="31748" idx="2"/>
          </p:cNvCxnSpPr>
          <p:nvPr/>
        </p:nvCxnSpPr>
        <p:spPr bwMode="auto">
          <a:xfrm>
            <a:off x="6300790" y="2344797"/>
            <a:ext cx="1914525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57" name="AutoShape 13"/>
          <p:cNvCxnSpPr>
            <a:cxnSpLocks noChangeShapeType="1"/>
            <a:stCxn id="31750" idx="4"/>
            <a:endCxn id="31754" idx="0"/>
          </p:cNvCxnSpPr>
          <p:nvPr/>
        </p:nvCxnSpPr>
        <p:spPr bwMode="auto">
          <a:xfrm>
            <a:off x="3675063" y="2587671"/>
            <a:ext cx="0" cy="194458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58" name="AutoShape 14"/>
          <p:cNvCxnSpPr>
            <a:cxnSpLocks noChangeShapeType="1"/>
            <a:stCxn id="31754" idx="6"/>
            <a:endCxn id="31749" idx="2"/>
          </p:cNvCxnSpPr>
          <p:nvPr/>
        </p:nvCxnSpPr>
        <p:spPr bwMode="auto">
          <a:xfrm>
            <a:off x="3917950" y="4775126"/>
            <a:ext cx="1900238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59" name="AutoShape 15"/>
          <p:cNvCxnSpPr>
            <a:cxnSpLocks noChangeShapeType="1"/>
            <a:stCxn id="31749" idx="6"/>
            <a:endCxn id="31751" idx="2"/>
          </p:cNvCxnSpPr>
          <p:nvPr/>
        </p:nvCxnSpPr>
        <p:spPr bwMode="auto">
          <a:xfrm>
            <a:off x="6303965" y="4775126"/>
            <a:ext cx="1900237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60" name="AutoShape 16"/>
          <p:cNvCxnSpPr>
            <a:cxnSpLocks noChangeShapeType="1"/>
            <a:stCxn id="31748" idx="4"/>
            <a:endCxn id="31751" idx="0"/>
          </p:cNvCxnSpPr>
          <p:nvPr/>
        </p:nvCxnSpPr>
        <p:spPr bwMode="auto">
          <a:xfrm flipH="1">
            <a:off x="8447088" y="2587671"/>
            <a:ext cx="11112" cy="194458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61" name="AutoShape 17"/>
          <p:cNvCxnSpPr>
            <a:cxnSpLocks noChangeShapeType="1"/>
            <a:stCxn id="31750" idx="5"/>
            <a:endCxn id="31752" idx="1"/>
          </p:cNvCxnSpPr>
          <p:nvPr/>
        </p:nvCxnSpPr>
        <p:spPr bwMode="auto">
          <a:xfrm>
            <a:off x="3836989" y="2521002"/>
            <a:ext cx="877887" cy="866728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62" name="AutoShape 18"/>
          <p:cNvCxnSpPr>
            <a:cxnSpLocks noChangeShapeType="1"/>
            <a:stCxn id="31752" idx="5"/>
            <a:endCxn id="31749" idx="1"/>
          </p:cNvCxnSpPr>
          <p:nvPr/>
        </p:nvCxnSpPr>
        <p:spPr bwMode="auto">
          <a:xfrm>
            <a:off x="5038727" y="3740133"/>
            <a:ext cx="860425" cy="8587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63" name="AutoShape 19"/>
          <p:cNvCxnSpPr>
            <a:cxnSpLocks noChangeShapeType="1"/>
            <a:stCxn id="31754" idx="7"/>
            <a:endCxn id="31752" idx="3"/>
          </p:cNvCxnSpPr>
          <p:nvPr/>
        </p:nvCxnSpPr>
        <p:spPr bwMode="auto">
          <a:xfrm flipV="1">
            <a:off x="3836989" y="3740133"/>
            <a:ext cx="877887" cy="8587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64" name="AutoShape 20"/>
          <p:cNvCxnSpPr>
            <a:cxnSpLocks noChangeShapeType="1"/>
            <a:stCxn id="31752" idx="7"/>
            <a:endCxn id="31747" idx="3"/>
          </p:cNvCxnSpPr>
          <p:nvPr/>
        </p:nvCxnSpPr>
        <p:spPr bwMode="auto">
          <a:xfrm flipV="1">
            <a:off x="5038725" y="2521002"/>
            <a:ext cx="857250" cy="866728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65" name="AutoShape 21"/>
          <p:cNvCxnSpPr>
            <a:cxnSpLocks noChangeShapeType="1"/>
            <a:stCxn id="31749" idx="0"/>
            <a:endCxn id="31747" idx="4"/>
          </p:cNvCxnSpPr>
          <p:nvPr/>
        </p:nvCxnSpPr>
        <p:spPr bwMode="auto">
          <a:xfrm flipH="1" flipV="1">
            <a:off x="6057902" y="2587671"/>
            <a:ext cx="3175" cy="194458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66" name="AutoShape 22"/>
          <p:cNvCxnSpPr>
            <a:cxnSpLocks noChangeShapeType="1"/>
            <a:stCxn id="31747" idx="5"/>
            <a:endCxn id="31753" idx="1"/>
          </p:cNvCxnSpPr>
          <p:nvPr/>
        </p:nvCxnSpPr>
        <p:spPr bwMode="auto">
          <a:xfrm>
            <a:off x="6219827" y="2521000"/>
            <a:ext cx="874713" cy="88895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67" name="AutoShape 23"/>
          <p:cNvCxnSpPr>
            <a:cxnSpLocks noChangeShapeType="1"/>
            <a:stCxn id="31753" idx="7"/>
            <a:endCxn id="31748" idx="3"/>
          </p:cNvCxnSpPr>
          <p:nvPr/>
        </p:nvCxnSpPr>
        <p:spPr bwMode="auto">
          <a:xfrm flipV="1">
            <a:off x="7418390" y="2521000"/>
            <a:ext cx="877887" cy="88895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768" name="AutoShape 24"/>
          <p:cNvCxnSpPr>
            <a:cxnSpLocks noChangeShapeType="1"/>
            <a:stCxn id="31753" idx="5"/>
            <a:endCxn id="31751" idx="1"/>
          </p:cNvCxnSpPr>
          <p:nvPr/>
        </p:nvCxnSpPr>
        <p:spPr bwMode="auto">
          <a:xfrm>
            <a:off x="7418390" y="3762359"/>
            <a:ext cx="866775" cy="836567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769" name="Text Box 25"/>
          <p:cNvSpPr txBox="1">
            <a:spLocks noChangeArrowheads="1"/>
          </p:cNvSpPr>
          <p:nvPr/>
        </p:nvSpPr>
        <p:spPr bwMode="auto">
          <a:xfrm>
            <a:off x="6934200" y="1951121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1770" name="Text Box 26"/>
          <p:cNvSpPr txBox="1">
            <a:spLocks noChangeArrowheads="1"/>
          </p:cNvSpPr>
          <p:nvPr/>
        </p:nvSpPr>
        <p:spPr bwMode="auto">
          <a:xfrm>
            <a:off x="4267200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1771" name="Text Box 27"/>
          <p:cNvSpPr txBox="1">
            <a:spLocks noChangeArrowheads="1"/>
          </p:cNvSpPr>
          <p:nvPr/>
        </p:nvSpPr>
        <p:spPr bwMode="auto">
          <a:xfrm>
            <a:off x="3352800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1772" name="Text Box 28"/>
          <p:cNvSpPr txBox="1">
            <a:spLocks noChangeArrowheads="1"/>
          </p:cNvSpPr>
          <p:nvPr/>
        </p:nvSpPr>
        <p:spPr bwMode="auto">
          <a:xfrm>
            <a:off x="4724400" y="478465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1773" name="Text Box 29"/>
          <p:cNvSpPr txBox="1">
            <a:spLocks noChangeArrowheads="1"/>
          </p:cNvSpPr>
          <p:nvPr/>
        </p:nvSpPr>
        <p:spPr bwMode="auto">
          <a:xfrm>
            <a:off x="5105401" y="2651170"/>
            <a:ext cx="4572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31774" name="Text Box 30"/>
          <p:cNvSpPr txBox="1">
            <a:spLocks noChangeArrowheads="1"/>
          </p:cNvSpPr>
          <p:nvPr/>
        </p:nvSpPr>
        <p:spPr bwMode="auto">
          <a:xfrm>
            <a:off x="4267200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1775" name="Text Box 31"/>
          <p:cNvSpPr txBox="1">
            <a:spLocks noChangeArrowheads="1"/>
          </p:cNvSpPr>
          <p:nvPr/>
        </p:nvSpPr>
        <p:spPr bwMode="auto">
          <a:xfrm>
            <a:off x="5181600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1776" name="Text Box 32"/>
          <p:cNvSpPr txBox="1">
            <a:spLocks noChangeArrowheads="1"/>
          </p:cNvSpPr>
          <p:nvPr/>
        </p:nvSpPr>
        <p:spPr bwMode="auto">
          <a:xfrm>
            <a:off x="5791200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1777" name="Text Box 33"/>
          <p:cNvSpPr txBox="1">
            <a:spLocks noChangeArrowheads="1"/>
          </p:cNvSpPr>
          <p:nvPr/>
        </p:nvSpPr>
        <p:spPr bwMode="auto">
          <a:xfrm>
            <a:off x="6629400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1778" name="Text Box 34"/>
          <p:cNvSpPr txBox="1">
            <a:spLocks noChangeArrowheads="1"/>
          </p:cNvSpPr>
          <p:nvPr/>
        </p:nvSpPr>
        <p:spPr bwMode="auto">
          <a:xfrm>
            <a:off x="7543800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31779" name="Text Box 35"/>
          <p:cNvSpPr txBox="1">
            <a:spLocks noChangeArrowheads="1"/>
          </p:cNvSpPr>
          <p:nvPr/>
        </p:nvSpPr>
        <p:spPr bwMode="auto">
          <a:xfrm>
            <a:off x="6705600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1780" name="Text Box 36"/>
          <p:cNvSpPr txBox="1">
            <a:spLocks noChangeArrowheads="1"/>
          </p:cNvSpPr>
          <p:nvPr/>
        </p:nvSpPr>
        <p:spPr bwMode="auto">
          <a:xfrm>
            <a:off x="7526338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1781" name="Text Box 37"/>
          <p:cNvSpPr txBox="1">
            <a:spLocks noChangeArrowheads="1"/>
          </p:cNvSpPr>
          <p:nvPr/>
        </p:nvSpPr>
        <p:spPr bwMode="auto">
          <a:xfrm>
            <a:off x="8458200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1782" name="Text Box 38"/>
          <p:cNvSpPr txBox="1">
            <a:spLocks noChangeArrowheads="1"/>
          </p:cNvSpPr>
          <p:nvPr/>
        </p:nvSpPr>
        <p:spPr bwMode="auto">
          <a:xfrm>
            <a:off x="7162800" y="478465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1783" name="Text Box 39"/>
          <p:cNvSpPr txBox="1">
            <a:spLocks noChangeArrowheads="1"/>
          </p:cNvSpPr>
          <p:nvPr/>
        </p:nvSpPr>
        <p:spPr bwMode="auto">
          <a:xfrm>
            <a:off x="4724400" y="1946358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cxnSp>
        <p:nvCxnSpPr>
          <p:cNvPr id="31784" name="AutoShape 40"/>
          <p:cNvCxnSpPr>
            <a:cxnSpLocks noChangeShapeType="1"/>
            <a:stCxn id="31749" idx="7"/>
            <a:endCxn id="31753" idx="3"/>
          </p:cNvCxnSpPr>
          <p:nvPr/>
        </p:nvCxnSpPr>
        <p:spPr bwMode="auto">
          <a:xfrm flipV="1">
            <a:off x="6223000" y="3762359"/>
            <a:ext cx="871538" cy="836567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7675" name="Text Box 43"/>
          <p:cNvSpPr txBox="1">
            <a:spLocks noChangeArrowheads="1"/>
          </p:cNvSpPr>
          <p:nvPr/>
        </p:nvSpPr>
        <p:spPr bwMode="auto">
          <a:xfrm>
            <a:off x="4572000" y="2819435"/>
            <a:ext cx="838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</a:t>
            </a:r>
          </a:p>
        </p:txBody>
      </p:sp>
      <p:sp>
        <p:nvSpPr>
          <p:cNvPr id="197676" name="Line 44"/>
          <p:cNvSpPr>
            <a:spLocks noChangeShapeType="1"/>
          </p:cNvSpPr>
          <p:nvPr/>
        </p:nvSpPr>
        <p:spPr bwMode="auto">
          <a:xfrm>
            <a:off x="3886200" y="2244790"/>
            <a:ext cx="19050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7677" name="Line 45"/>
          <p:cNvSpPr>
            <a:spLocks noChangeShapeType="1"/>
          </p:cNvSpPr>
          <p:nvPr/>
        </p:nvSpPr>
        <p:spPr bwMode="auto">
          <a:xfrm>
            <a:off x="3886200" y="2420994"/>
            <a:ext cx="914400" cy="931811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7678" name="Line 46"/>
          <p:cNvSpPr>
            <a:spLocks noChangeShapeType="1"/>
          </p:cNvSpPr>
          <p:nvPr/>
        </p:nvSpPr>
        <p:spPr bwMode="auto">
          <a:xfrm>
            <a:off x="3733800" y="2573386"/>
            <a:ext cx="0" cy="1904895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7679" name="Text Box 47"/>
          <p:cNvSpPr txBox="1">
            <a:spLocks noChangeArrowheads="1"/>
          </p:cNvSpPr>
          <p:nvPr/>
        </p:nvSpPr>
        <p:spPr bwMode="auto">
          <a:xfrm>
            <a:off x="3276600" y="1600302"/>
            <a:ext cx="838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=0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B696019-38D4-41F2-A49C-F0D3F0096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3FC39BD-B11B-4B05-81CD-CE6D819EF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5" name="Text Box 25">
            <a:extLst>
              <a:ext uri="{FF2B5EF4-FFF2-40B4-BE49-F238E27FC236}">
                <a16:creationId xmlns:a16="http://schemas.microsoft.com/office/drawing/2014/main" id="{08EA4E49-CE60-4F06-B23D-581FF5683C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3088" y="1951121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56" name="Text Box 26">
            <a:extLst>
              <a:ext uri="{FF2B5EF4-FFF2-40B4-BE49-F238E27FC236}">
                <a16:creationId xmlns:a16="http://schemas.microsoft.com/office/drawing/2014/main" id="{F8F99B9C-E197-4A98-8CCA-03D1361E89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088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57" name="Text Box 27">
            <a:extLst>
              <a:ext uri="{FF2B5EF4-FFF2-40B4-BE49-F238E27FC236}">
                <a16:creationId xmlns:a16="http://schemas.microsoft.com/office/drawing/2014/main" id="{2012E8A2-2E29-4F14-A1A6-0FB10CF3DB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1688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58" name="Text Box 28">
            <a:extLst>
              <a:ext uri="{FF2B5EF4-FFF2-40B4-BE49-F238E27FC236}">
                <a16:creationId xmlns:a16="http://schemas.microsoft.com/office/drawing/2014/main" id="{81E3AD64-AA1A-46F7-802B-1C64A781BD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3288" y="478465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59" name="Text Box 29">
            <a:extLst>
              <a:ext uri="{FF2B5EF4-FFF2-40B4-BE49-F238E27FC236}">
                <a16:creationId xmlns:a16="http://schemas.microsoft.com/office/drawing/2014/main" id="{4690F04D-2864-4903-9A9E-051DF477D6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94289" y="2651170"/>
            <a:ext cx="4572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60" name="Text Box 30">
            <a:extLst>
              <a:ext uri="{FF2B5EF4-FFF2-40B4-BE49-F238E27FC236}">
                <a16:creationId xmlns:a16="http://schemas.microsoft.com/office/drawing/2014/main" id="{8EB282FE-BB5D-4E01-93E3-E040E0E3ED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088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61" name="Text Box 31">
            <a:extLst>
              <a:ext uri="{FF2B5EF4-FFF2-40B4-BE49-F238E27FC236}">
                <a16:creationId xmlns:a16="http://schemas.microsoft.com/office/drawing/2014/main" id="{327C5B24-7DEA-4AEA-9B91-61D77D6E97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0488" y="4022694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62" name="Text Box 32">
            <a:extLst>
              <a:ext uri="{FF2B5EF4-FFF2-40B4-BE49-F238E27FC236}">
                <a16:creationId xmlns:a16="http://schemas.microsoft.com/office/drawing/2014/main" id="{3C5A21EF-7297-4C56-AD08-B7C709275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0088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63" name="Text Box 33">
            <a:extLst>
              <a:ext uri="{FF2B5EF4-FFF2-40B4-BE49-F238E27FC236}">
                <a16:creationId xmlns:a16="http://schemas.microsoft.com/office/drawing/2014/main" id="{502812CB-5023-4D67-A388-9A5C8CFBFE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8288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64" name="Text Box 34">
            <a:extLst>
              <a:ext uri="{FF2B5EF4-FFF2-40B4-BE49-F238E27FC236}">
                <a16:creationId xmlns:a16="http://schemas.microsoft.com/office/drawing/2014/main" id="{2E3198F0-01CC-4879-A12F-94D7B821E9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32688" y="2651170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65" name="Text Box 37">
            <a:extLst>
              <a:ext uri="{FF2B5EF4-FFF2-40B4-BE49-F238E27FC236}">
                <a16:creationId xmlns:a16="http://schemas.microsoft.com/office/drawing/2014/main" id="{4DDD8F7E-BF26-44AD-9956-D89F05CFD1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47088" y="3336932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66" name="Text Box 39">
            <a:extLst>
              <a:ext uri="{FF2B5EF4-FFF2-40B4-BE49-F238E27FC236}">
                <a16:creationId xmlns:a16="http://schemas.microsoft.com/office/drawing/2014/main" id="{F02FF66E-DAA5-4CD0-9435-FF32F73CB8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3288" y="1946358"/>
            <a:ext cx="381000" cy="396853"/>
          </a:xfrm>
          <a:prstGeom prst="rect">
            <a:avLst/>
          </a:prstGeom>
          <a:noFill/>
          <a:ln w="2857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7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76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76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76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3" dur="500"/>
                                        <p:tgtEl>
                                          <p:spTgt spid="197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76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76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76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76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634" grpId="0" animBg="1"/>
      <p:bldP spid="197675" grpId="0" autoUpdateAnimBg="0"/>
      <p:bldP spid="197679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AutoShape 2"/>
          <p:cNvSpPr>
            <a:spLocks noChangeArrowheads="1"/>
          </p:cNvSpPr>
          <p:nvPr/>
        </p:nvSpPr>
        <p:spPr bwMode="auto">
          <a:xfrm rot="2658490">
            <a:off x="2928938" y="2516240"/>
            <a:ext cx="2667000" cy="827041"/>
          </a:xfrm>
          <a:prstGeom prst="roundRect">
            <a:avLst>
              <a:gd name="adj" fmla="val 50000"/>
            </a:avLst>
          </a:prstGeom>
          <a:solidFill>
            <a:srgbClr val="3366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2771" name="Oval 3"/>
          <p:cNvSpPr>
            <a:spLocks noChangeArrowheads="1"/>
          </p:cNvSpPr>
          <p:nvPr/>
        </p:nvSpPr>
        <p:spPr bwMode="auto">
          <a:xfrm>
            <a:off x="5829301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2772" name="Oval 4"/>
          <p:cNvSpPr>
            <a:spLocks noChangeArrowheads="1"/>
          </p:cNvSpPr>
          <p:nvPr/>
        </p:nvSpPr>
        <p:spPr bwMode="auto">
          <a:xfrm>
            <a:off x="8229600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2773" name="Oval 5"/>
          <p:cNvSpPr>
            <a:spLocks noChangeArrowheads="1"/>
          </p:cNvSpPr>
          <p:nvPr/>
        </p:nvSpPr>
        <p:spPr bwMode="auto">
          <a:xfrm>
            <a:off x="5832476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2774" name="Oval 6"/>
          <p:cNvSpPr>
            <a:spLocks noChangeArrowheads="1"/>
          </p:cNvSpPr>
          <p:nvPr/>
        </p:nvSpPr>
        <p:spPr bwMode="auto">
          <a:xfrm>
            <a:off x="3446464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2775" name="Oval 7"/>
          <p:cNvSpPr>
            <a:spLocks noChangeArrowheads="1"/>
          </p:cNvSpPr>
          <p:nvPr/>
        </p:nvSpPr>
        <p:spPr bwMode="auto">
          <a:xfrm>
            <a:off x="8218489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2776" name="Oval 8"/>
          <p:cNvSpPr>
            <a:spLocks noChangeArrowheads="1"/>
          </p:cNvSpPr>
          <p:nvPr/>
        </p:nvSpPr>
        <p:spPr bwMode="auto">
          <a:xfrm>
            <a:off x="4648201" y="3335343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2777" name="Oval 9"/>
          <p:cNvSpPr>
            <a:spLocks noChangeArrowheads="1"/>
          </p:cNvSpPr>
          <p:nvPr/>
        </p:nvSpPr>
        <p:spPr bwMode="auto">
          <a:xfrm>
            <a:off x="7027863" y="3357567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2778" name="Oval 10"/>
          <p:cNvSpPr>
            <a:spLocks noChangeArrowheads="1"/>
          </p:cNvSpPr>
          <p:nvPr/>
        </p:nvSpPr>
        <p:spPr bwMode="auto">
          <a:xfrm>
            <a:off x="3446464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cxnSp>
        <p:nvCxnSpPr>
          <p:cNvPr id="32779" name="AutoShape 11"/>
          <p:cNvCxnSpPr>
            <a:cxnSpLocks noChangeShapeType="1"/>
            <a:stCxn id="32774" idx="6"/>
            <a:endCxn id="32771" idx="2"/>
          </p:cNvCxnSpPr>
          <p:nvPr/>
        </p:nvCxnSpPr>
        <p:spPr bwMode="auto">
          <a:xfrm>
            <a:off x="3919540" y="2344797"/>
            <a:ext cx="1893887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80" name="AutoShape 12"/>
          <p:cNvCxnSpPr>
            <a:cxnSpLocks noChangeShapeType="1"/>
            <a:stCxn id="32771" idx="6"/>
            <a:endCxn id="32772" idx="2"/>
          </p:cNvCxnSpPr>
          <p:nvPr/>
        </p:nvCxnSpPr>
        <p:spPr bwMode="auto">
          <a:xfrm>
            <a:off x="6302375" y="2344797"/>
            <a:ext cx="1911350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81" name="AutoShape 13"/>
          <p:cNvCxnSpPr>
            <a:cxnSpLocks noChangeShapeType="1"/>
            <a:stCxn id="32774" idx="4"/>
            <a:endCxn id="32778" idx="0"/>
          </p:cNvCxnSpPr>
          <p:nvPr/>
        </p:nvCxnSpPr>
        <p:spPr bwMode="auto">
          <a:xfrm>
            <a:off x="3675063" y="2589260"/>
            <a:ext cx="0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82" name="AutoShape 14"/>
          <p:cNvCxnSpPr>
            <a:cxnSpLocks noChangeShapeType="1"/>
            <a:stCxn id="32778" idx="6"/>
            <a:endCxn id="32773" idx="2"/>
          </p:cNvCxnSpPr>
          <p:nvPr/>
        </p:nvCxnSpPr>
        <p:spPr bwMode="auto">
          <a:xfrm>
            <a:off x="3919538" y="4775126"/>
            <a:ext cx="1897062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83" name="AutoShape 15"/>
          <p:cNvCxnSpPr>
            <a:cxnSpLocks noChangeShapeType="1"/>
            <a:stCxn id="32773" idx="6"/>
            <a:endCxn id="32775" idx="2"/>
          </p:cNvCxnSpPr>
          <p:nvPr/>
        </p:nvCxnSpPr>
        <p:spPr bwMode="auto">
          <a:xfrm>
            <a:off x="6305552" y="4775126"/>
            <a:ext cx="1897063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84" name="AutoShape 16"/>
          <p:cNvCxnSpPr>
            <a:cxnSpLocks noChangeShapeType="1"/>
            <a:stCxn id="32772" idx="4"/>
            <a:endCxn id="32775" idx="0"/>
          </p:cNvCxnSpPr>
          <p:nvPr/>
        </p:nvCxnSpPr>
        <p:spPr bwMode="auto">
          <a:xfrm flipH="1">
            <a:off x="8447088" y="2589260"/>
            <a:ext cx="11112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85" name="AutoShape 17"/>
          <p:cNvCxnSpPr>
            <a:cxnSpLocks noChangeShapeType="1"/>
            <a:stCxn id="32774" idx="5"/>
            <a:endCxn id="32776" idx="1"/>
          </p:cNvCxnSpPr>
          <p:nvPr/>
        </p:nvCxnSpPr>
        <p:spPr bwMode="auto">
          <a:xfrm>
            <a:off x="3836989" y="2522588"/>
            <a:ext cx="877887" cy="863552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2786" name="AutoShape 18"/>
          <p:cNvCxnSpPr>
            <a:cxnSpLocks noChangeShapeType="1"/>
            <a:stCxn id="32776" idx="5"/>
            <a:endCxn id="32773" idx="1"/>
          </p:cNvCxnSpPr>
          <p:nvPr/>
        </p:nvCxnSpPr>
        <p:spPr bwMode="auto">
          <a:xfrm>
            <a:off x="5038727" y="3741721"/>
            <a:ext cx="860425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87" name="AutoShape 19"/>
          <p:cNvCxnSpPr>
            <a:cxnSpLocks noChangeShapeType="1"/>
            <a:stCxn id="32778" idx="7"/>
            <a:endCxn id="32776" idx="3"/>
          </p:cNvCxnSpPr>
          <p:nvPr/>
        </p:nvCxnSpPr>
        <p:spPr bwMode="auto">
          <a:xfrm flipV="1">
            <a:off x="3836989" y="3741721"/>
            <a:ext cx="877887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88" name="AutoShape 20"/>
          <p:cNvCxnSpPr>
            <a:cxnSpLocks noChangeShapeType="1"/>
            <a:stCxn id="32776" idx="7"/>
            <a:endCxn id="32771" idx="3"/>
          </p:cNvCxnSpPr>
          <p:nvPr/>
        </p:nvCxnSpPr>
        <p:spPr bwMode="auto">
          <a:xfrm flipV="1">
            <a:off x="5038725" y="2522588"/>
            <a:ext cx="857250" cy="86355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89" name="AutoShape 21"/>
          <p:cNvCxnSpPr>
            <a:cxnSpLocks noChangeShapeType="1"/>
            <a:stCxn id="32773" idx="0"/>
            <a:endCxn id="32771" idx="4"/>
          </p:cNvCxnSpPr>
          <p:nvPr/>
        </p:nvCxnSpPr>
        <p:spPr bwMode="auto">
          <a:xfrm flipH="1" flipV="1">
            <a:off x="6057902" y="2589260"/>
            <a:ext cx="3175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90" name="AutoShape 22"/>
          <p:cNvCxnSpPr>
            <a:cxnSpLocks noChangeShapeType="1"/>
            <a:stCxn id="32771" idx="5"/>
            <a:endCxn id="32777" idx="1"/>
          </p:cNvCxnSpPr>
          <p:nvPr/>
        </p:nvCxnSpPr>
        <p:spPr bwMode="auto">
          <a:xfrm>
            <a:off x="6219827" y="2522590"/>
            <a:ext cx="874713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91" name="AutoShape 23"/>
          <p:cNvCxnSpPr>
            <a:cxnSpLocks noChangeShapeType="1"/>
            <a:stCxn id="32777" idx="7"/>
            <a:endCxn id="32772" idx="3"/>
          </p:cNvCxnSpPr>
          <p:nvPr/>
        </p:nvCxnSpPr>
        <p:spPr bwMode="auto">
          <a:xfrm flipV="1">
            <a:off x="7418390" y="2522590"/>
            <a:ext cx="877887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792" name="AutoShape 24"/>
          <p:cNvCxnSpPr>
            <a:cxnSpLocks noChangeShapeType="1"/>
            <a:stCxn id="32777" idx="5"/>
            <a:endCxn id="32775" idx="1"/>
          </p:cNvCxnSpPr>
          <p:nvPr/>
        </p:nvCxnSpPr>
        <p:spPr bwMode="auto">
          <a:xfrm>
            <a:off x="7418390" y="3763947"/>
            <a:ext cx="866775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793" name="Text Box 25"/>
          <p:cNvSpPr txBox="1">
            <a:spLocks noChangeArrowheads="1"/>
          </p:cNvSpPr>
          <p:nvPr/>
        </p:nvSpPr>
        <p:spPr bwMode="auto">
          <a:xfrm>
            <a:off x="6934200" y="1951121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2794" name="Text Box 26"/>
          <p:cNvSpPr txBox="1">
            <a:spLocks noChangeArrowheads="1"/>
          </p:cNvSpPr>
          <p:nvPr/>
        </p:nvSpPr>
        <p:spPr bwMode="auto">
          <a:xfrm>
            <a:off x="42672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2795" name="Text Box 27"/>
          <p:cNvSpPr txBox="1">
            <a:spLocks noChangeArrowheads="1"/>
          </p:cNvSpPr>
          <p:nvPr/>
        </p:nvSpPr>
        <p:spPr bwMode="auto">
          <a:xfrm>
            <a:off x="33528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2796" name="Text Box 28"/>
          <p:cNvSpPr txBox="1">
            <a:spLocks noChangeArrowheads="1"/>
          </p:cNvSpPr>
          <p:nvPr/>
        </p:nvSpPr>
        <p:spPr bwMode="auto">
          <a:xfrm>
            <a:off x="47244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2797" name="Text Box 29"/>
          <p:cNvSpPr txBox="1">
            <a:spLocks noChangeArrowheads="1"/>
          </p:cNvSpPr>
          <p:nvPr/>
        </p:nvSpPr>
        <p:spPr bwMode="auto">
          <a:xfrm>
            <a:off x="5105401" y="2651170"/>
            <a:ext cx="457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32798" name="Text Box 30"/>
          <p:cNvSpPr txBox="1">
            <a:spLocks noChangeArrowheads="1"/>
          </p:cNvSpPr>
          <p:nvPr/>
        </p:nvSpPr>
        <p:spPr bwMode="auto">
          <a:xfrm>
            <a:off x="42672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2799" name="Text Box 31"/>
          <p:cNvSpPr txBox="1">
            <a:spLocks noChangeArrowheads="1"/>
          </p:cNvSpPr>
          <p:nvPr/>
        </p:nvSpPr>
        <p:spPr bwMode="auto">
          <a:xfrm>
            <a:off x="5181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2800" name="Text Box 32"/>
          <p:cNvSpPr txBox="1">
            <a:spLocks noChangeArrowheads="1"/>
          </p:cNvSpPr>
          <p:nvPr/>
        </p:nvSpPr>
        <p:spPr bwMode="auto">
          <a:xfrm>
            <a:off x="5791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2801" name="Text Box 33"/>
          <p:cNvSpPr txBox="1">
            <a:spLocks noChangeArrowheads="1"/>
          </p:cNvSpPr>
          <p:nvPr/>
        </p:nvSpPr>
        <p:spPr bwMode="auto">
          <a:xfrm>
            <a:off x="66294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2802" name="Text Box 34"/>
          <p:cNvSpPr txBox="1">
            <a:spLocks noChangeArrowheads="1"/>
          </p:cNvSpPr>
          <p:nvPr/>
        </p:nvSpPr>
        <p:spPr bwMode="auto">
          <a:xfrm>
            <a:off x="75438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32803" name="Text Box 35"/>
          <p:cNvSpPr txBox="1">
            <a:spLocks noChangeArrowheads="1"/>
          </p:cNvSpPr>
          <p:nvPr/>
        </p:nvSpPr>
        <p:spPr bwMode="auto">
          <a:xfrm>
            <a:off x="6705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2804" name="Text Box 36"/>
          <p:cNvSpPr txBox="1">
            <a:spLocks noChangeArrowheads="1"/>
          </p:cNvSpPr>
          <p:nvPr/>
        </p:nvSpPr>
        <p:spPr bwMode="auto">
          <a:xfrm>
            <a:off x="7526338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2805" name="Text Box 37"/>
          <p:cNvSpPr txBox="1">
            <a:spLocks noChangeArrowheads="1"/>
          </p:cNvSpPr>
          <p:nvPr/>
        </p:nvSpPr>
        <p:spPr bwMode="auto">
          <a:xfrm>
            <a:off x="8458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2806" name="Text Box 38"/>
          <p:cNvSpPr txBox="1">
            <a:spLocks noChangeArrowheads="1"/>
          </p:cNvSpPr>
          <p:nvPr/>
        </p:nvSpPr>
        <p:spPr bwMode="auto">
          <a:xfrm>
            <a:off x="71628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2807" name="Text Box 39"/>
          <p:cNvSpPr txBox="1">
            <a:spLocks noChangeArrowheads="1"/>
          </p:cNvSpPr>
          <p:nvPr/>
        </p:nvSpPr>
        <p:spPr bwMode="auto">
          <a:xfrm>
            <a:off x="4724400" y="1946358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latin typeface="Times New Roman" panose="02020603050405020304" pitchFamily="18" charset="0"/>
              </a:rPr>
              <a:t>2</a:t>
            </a:r>
          </a:p>
        </p:txBody>
      </p:sp>
      <p:cxnSp>
        <p:nvCxnSpPr>
          <p:cNvPr id="32808" name="AutoShape 40"/>
          <p:cNvCxnSpPr>
            <a:cxnSpLocks noChangeShapeType="1"/>
            <a:stCxn id="32773" idx="7"/>
            <a:endCxn id="32777" idx="3"/>
          </p:cNvCxnSpPr>
          <p:nvPr/>
        </p:nvCxnSpPr>
        <p:spPr bwMode="auto">
          <a:xfrm flipV="1">
            <a:off x="6223000" y="3763947"/>
            <a:ext cx="871538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809" name="Text Box 41"/>
          <p:cNvSpPr txBox="1">
            <a:spLocks noChangeArrowheads="1"/>
          </p:cNvSpPr>
          <p:nvPr/>
        </p:nvSpPr>
        <p:spPr bwMode="auto">
          <a:xfrm>
            <a:off x="2362200" y="838344"/>
            <a:ext cx="7315200" cy="530009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en-US" sz="2844">
                <a:solidFill>
                  <a:schemeClr val="tx2"/>
                </a:solidFill>
                <a:latin typeface="Times New Roman" panose="02020603050405020304" pitchFamily="18" charset="0"/>
              </a:rPr>
              <a:t>X</a:t>
            </a:r>
            <a:r>
              <a:rPr kumimoji="1" lang="en-US" altLang="zh-CN" sz="2844">
                <a:solidFill>
                  <a:schemeClr val="tx2"/>
                </a:solidFill>
                <a:latin typeface="Times New Roman" panose="02020603050405020304" pitchFamily="18" charset="0"/>
              </a:rPr>
              <a:t>={1,4}</a:t>
            </a:r>
          </a:p>
        </p:txBody>
      </p:sp>
      <p:sp>
        <p:nvSpPr>
          <p:cNvPr id="32811" name="Text Box 43"/>
          <p:cNvSpPr txBox="1">
            <a:spLocks noChangeArrowheads="1"/>
          </p:cNvSpPr>
          <p:nvPr/>
        </p:nvSpPr>
        <p:spPr bwMode="auto">
          <a:xfrm>
            <a:off x="32766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=0</a:t>
            </a:r>
          </a:p>
        </p:txBody>
      </p:sp>
      <p:sp>
        <p:nvSpPr>
          <p:cNvPr id="32812" name="Text Box 44"/>
          <p:cNvSpPr txBox="1">
            <a:spLocks noChangeArrowheads="1"/>
          </p:cNvSpPr>
          <p:nvPr/>
        </p:nvSpPr>
        <p:spPr bwMode="auto">
          <a:xfrm>
            <a:off x="44958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</a:t>
            </a:r>
          </a:p>
        </p:txBody>
      </p:sp>
      <p:sp>
        <p:nvSpPr>
          <p:cNvPr id="198701" name="Line 45"/>
          <p:cNvSpPr>
            <a:spLocks noChangeShapeType="1"/>
          </p:cNvSpPr>
          <p:nvPr/>
        </p:nvSpPr>
        <p:spPr bwMode="auto">
          <a:xfrm>
            <a:off x="3886200" y="2251139"/>
            <a:ext cx="19050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8702" name="Line 46"/>
          <p:cNvSpPr>
            <a:spLocks noChangeShapeType="1"/>
          </p:cNvSpPr>
          <p:nvPr/>
        </p:nvSpPr>
        <p:spPr bwMode="auto">
          <a:xfrm>
            <a:off x="3733800" y="2590847"/>
            <a:ext cx="0" cy="1981091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8703" name="Line 47"/>
          <p:cNvSpPr>
            <a:spLocks noChangeShapeType="1"/>
          </p:cNvSpPr>
          <p:nvPr/>
        </p:nvSpPr>
        <p:spPr bwMode="auto">
          <a:xfrm>
            <a:off x="5105400" y="3657588"/>
            <a:ext cx="914400" cy="91435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8704" name="Text Box 48"/>
          <p:cNvSpPr txBox="1">
            <a:spLocks noChangeArrowheads="1"/>
          </p:cNvSpPr>
          <p:nvPr/>
        </p:nvSpPr>
        <p:spPr bwMode="auto">
          <a:xfrm>
            <a:off x="56388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=2</a:t>
            </a:r>
          </a:p>
        </p:txBody>
      </p:sp>
      <p:sp>
        <p:nvSpPr>
          <p:cNvPr id="198705" name="Line 49"/>
          <p:cNvSpPr>
            <a:spLocks noChangeShapeType="1"/>
          </p:cNvSpPr>
          <p:nvPr/>
        </p:nvSpPr>
        <p:spPr bwMode="auto">
          <a:xfrm flipV="1">
            <a:off x="5105401" y="2590846"/>
            <a:ext cx="838200" cy="838154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2E768E7-BD01-487C-99EF-CB3FCFB67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640E958-5747-41D4-8F93-F0BCA944B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1" name="Text Box 25">
            <a:extLst>
              <a:ext uri="{FF2B5EF4-FFF2-40B4-BE49-F238E27FC236}">
                <a16:creationId xmlns:a16="http://schemas.microsoft.com/office/drawing/2014/main" id="{BC413706-3EC2-45F5-B4D8-2B8319CC27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16738" y="1950773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52" name="Text Box 26">
            <a:extLst>
              <a:ext uri="{FF2B5EF4-FFF2-40B4-BE49-F238E27FC236}">
                <a16:creationId xmlns:a16="http://schemas.microsoft.com/office/drawing/2014/main" id="{A5ED9F0D-82DD-4918-AD06-9223BF165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9738" y="265082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53" name="Text Box 27">
            <a:extLst>
              <a:ext uri="{FF2B5EF4-FFF2-40B4-BE49-F238E27FC236}">
                <a16:creationId xmlns:a16="http://schemas.microsoft.com/office/drawing/2014/main" id="{AF5AB42D-ECF6-4087-947B-0BBFCBC773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35338" y="333658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54" name="Text Box 28">
            <a:extLst>
              <a:ext uri="{FF2B5EF4-FFF2-40B4-BE49-F238E27FC236}">
                <a16:creationId xmlns:a16="http://schemas.microsoft.com/office/drawing/2014/main" id="{CF4EB15E-1964-4F9E-B49F-63A22DC687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6938" y="478430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55" name="Text Box 29">
            <a:extLst>
              <a:ext uri="{FF2B5EF4-FFF2-40B4-BE49-F238E27FC236}">
                <a16:creationId xmlns:a16="http://schemas.microsoft.com/office/drawing/2014/main" id="{6BB33FBD-944C-463A-8CDE-F4EB911821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7939" y="2650822"/>
            <a:ext cx="457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56" name="Text Box 30">
            <a:extLst>
              <a:ext uri="{FF2B5EF4-FFF2-40B4-BE49-F238E27FC236}">
                <a16:creationId xmlns:a16="http://schemas.microsoft.com/office/drawing/2014/main" id="{B9155C1C-5B3C-451E-8552-310767E9F8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9738" y="4022346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57" name="Text Box 31">
            <a:extLst>
              <a:ext uri="{FF2B5EF4-FFF2-40B4-BE49-F238E27FC236}">
                <a16:creationId xmlns:a16="http://schemas.microsoft.com/office/drawing/2014/main" id="{B9AF50C0-B226-4CB6-AC75-680EFA86DB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64138" y="4022346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58" name="Text Box 32">
            <a:extLst>
              <a:ext uri="{FF2B5EF4-FFF2-40B4-BE49-F238E27FC236}">
                <a16:creationId xmlns:a16="http://schemas.microsoft.com/office/drawing/2014/main" id="{EF163771-0E1E-468A-8668-4738630E38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73738" y="333658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59" name="Text Box 33">
            <a:extLst>
              <a:ext uri="{FF2B5EF4-FFF2-40B4-BE49-F238E27FC236}">
                <a16:creationId xmlns:a16="http://schemas.microsoft.com/office/drawing/2014/main" id="{832A2B56-1187-4D03-AD69-7EDA9DAA09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1938" y="265082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60" name="Text Box 34">
            <a:extLst>
              <a:ext uri="{FF2B5EF4-FFF2-40B4-BE49-F238E27FC236}">
                <a16:creationId xmlns:a16="http://schemas.microsoft.com/office/drawing/2014/main" id="{B9CC3BEB-1171-4C0F-BD2A-7C9974A15B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26338" y="265082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61" name="Text Box 36">
            <a:extLst>
              <a:ext uri="{FF2B5EF4-FFF2-40B4-BE49-F238E27FC236}">
                <a16:creationId xmlns:a16="http://schemas.microsoft.com/office/drawing/2014/main" id="{9256CF63-A2B2-4E92-A67F-5EF85E3B81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8876" y="4022346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62" name="Text Box 39">
            <a:extLst>
              <a:ext uri="{FF2B5EF4-FFF2-40B4-BE49-F238E27FC236}">
                <a16:creationId xmlns:a16="http://schemas.microsoft.com/office/drawing/2014/main" id="{934EFCC8-B31A-4871-957C-5E6B50D727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6938" y="194601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8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8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87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87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8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8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87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87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3" dur="500"/>
                                        <p:tgtEl>
                                          <p:spTgt spid="198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198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704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Freeform 2"/>
          <p:cNvSpPr/>
          <p:nvPr/>
        </p:nvSpPr>
        <p:spPr bwMode="auto">
          <a:xfrm>
            <a:off x="3221040" y="1905084"/>
            <a:ext cx="3267075" cy="2077924"/>
          </a:xfrm>
          <a:custGeom>
            <a:avLst/>
            <a:gdLst>
              <a:gd name="T0" fmla="*/ 275 w 2058"/>
              <a:gd name="T1" fmla="*/ 0 h 1309"/>
              <a:gd name="T2" fmla="*/ 1763 w 2058"/>
              <a:gd name="T3" fmla="*/ 0 h 1309"/>
              <a:gd name="T4" fmla="*/ 2008 w 2058"/>
              <a:gd name="T5" fmla="*/ 76 h 1309"/>
              <a:gd name="T6" fmla="*/ 2051 w 2058"/>
              <a:gd name="T7" fmla="*/ 327 h 1309"/>
              <a:gd name="T8" fmla="*/ 1955 w 2058"/>
              <a:gd name="T9" fmla="*/ 528 h 1309"/>
              <a:gd name="T10" fmla="*/ 1235 w 2058"/>
              <a:gd name="T11" fmla="*/ 1248 h 1309"/>
              <a:gd name="T12" fmla="*/ 1015 w 2058"/>
              <a:gd name="T13" fmla="*/ 1309 h 1309"/>
              <a:gd name="T14" fmla="*/ 803 w 2058"/>
              <a:gd name="T15" fmla="*/ 1200 h 1309"/>
              <a:gd name="T16" fmla="*/ 35 w 2058"/>
              <a:gd name="T17" fmla="*/ 384 h 1309"/>
              <a:gd name="T18" fmla="*/ 0 w 2058"/>
              <a:gd name="T19" fmla="*/ 196 h 1309"/>
              <a:gd name="T20" fmla="*/ 83 w 2058"/>
              <a:gd name="T21" fmla="*/ 48 h 1309"/>
              <a:gd name="T22" fmla="*/ 275 w 2058"/>
              <a:gd name="T23" fmla="*/ 0 h 1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58" h="1309">
                <a:moveTo>
                  <a:pt x="275" y="0"/>
                </a:moveTo>
                <a:lnTo>
                  <a:pt x="1763" y="0"/>
                </a:lnTo>
                <a:cubicBezTo>
                  <a:pt x="2052" y="13"/>
                  <a:pt x="1960" y="22"/>
                  <a:pt x="2008" y="76"/>
                </a:cubicBezTo>
                <a:cubicBezTo>
                  <a:pt x="2056" y="130"/>
                  <a:pt x="2058" y="250"/>
                  <a:pt x="2051" y="327"/>
                </a:cubicBezTo>
                <a:lnTo>
                  <a:pt x="1955" y="528"/>
                </a:lnTo>
                <a:lnTo>
                  <a:pt x="1235" y="1248"/>
                </a:lnTo>
                <a:lnTo>
                  <a:pt x="1015" y="1309"/>
                </a:lnTo>
                <a:lnTo>
                  <a:pt x="803" y="1200"/>
                </a:lnTo>
                <a:lnTo>
                  <a:pt x="35" y="384"/>
                </a:lnTo>
                <a:lnTo>
                  <a:pt x="0" y="196"/>
                </a:lnTo>
                <a:lnTo>
                  <a:pt x="83" y="48"/>
                </a:lnTo>
                <a:lnTo>
                  <a:pt x="275" y="0"/>
                </a:lnTo>
                <a:close/>
              </a:path>
            </a:pathLst>
          </a:custGeom>
          <a:solidFill>
            <a:srgbClr val="3366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3795" name="Oval 3"/>
          <p:cNvSpPr>
            <a:spLocks noChangeArrowheads="1"/>
          </p:cNvSpPr>
          <p:nvPr/>
        </p:nvSpPr>
        <p:spPr bwMode="auto">
          <a:xfrm>
            <a:off x="5829301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3796" name="Oval 4"/>
          <p:cNvSpPr>
            <a:spLocks noChangeArrowheads="1"/>
          </p:cNvSpPr>
          <p:nvPr/>
        </p:nvSpPr>
        <p:spPr bwMode="auto">
          <a:xfrm>
            <a:off x="8229600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3797" name="Oval 5"/>
          <p:cNvSpPr>
            <a:spLocks noChangeArrowheads="1"/>
          </p:cNvSpPr>
          <p:nvPr/>
        </p:nvSpPr>
        <p:spPr bwMode="auto">
          <a:xfrm>
            <a:off x="5832476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3798" name="Oval 6"/>
          <p:cNvSpPr>
            <a:spLocks noChangeArrowheads="1"/>
          </p:cNvSpPr>
          <p:nvPr/>
        </p:nvSpPr>
        <p:spPr bwMode="auto">
          <a:xfrm>
            <a:off x="3446464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3799" name="Oval 7"/>
          <p:cNvSpPr>
            <a:spLocks noChangeArrowheads="1"/>
          </p:cNvSpPr>
          <p:nvPr/>
        </p:nvSpPr>
        <p:spPr bwMode="auto">
          <a:xfrm>
            <a:off x="8218489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3800" name="Oval 8"/>
          <p:cNvSpPr>
            <a:spLocks noChangeArrowheads="1"/>
          </p:cNvSpPr>
          <p:nvPr/>
        </p:nvSpPr>
        <p:spPr bwMode="auto">
          <a:xfrm>
            <a:off x="4648201" y="3335343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3801" name="Oval 9"/>
          <p:cNvSpPr>
            <a:spLocks noChangeArrowheads="1"/>
          </p:cNvSpPr>
          <p:nvPr/>
        </p:nvSpPr>
        <p:spPr bwMode="auto">
          <a:xfrm>
            <a:off x="7027863" y="3357567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3802" name="Oval 10"/>
          <p:cNvSpPr>
            <a:spLocks noChangeArrowheads="1"/>
          </p:cNvSpPr>
          <p:nvPr/>
        </p:nvSpPr>
        <p:spPr bwMode="auto">
          <a:xfrm>
            <a:off x="3446464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cxnSp>
        <p:nvCxnSpPr>
          <p:cNvPr id="33803" name="AutoShape 11"/>
          <p:cNvCxnSpPr>
            <a:cxnSpLocks noChangeShapeType="1"/>
            <a:stCxn id="33798" idx="6"/>
            <a:endCxn id="33795" idx="2"/>
          </p:cNvCxnSpPr>
          <p:nvPr/>
        </p:nvCxnSpPr>
        <p:spPr bwMode="auto">
          <a:xfrm>
            <a:off x="3919540" y="2344797"/>
            <a:ext cx="1893887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3804" name="AutoShape 12"/>
          <p:cNvCxnSpPr>
            <a:cxnSpLocks noChangeShapeType="1"/>
            <a:stCxn id="33795" idx="6"/>
            <a:endCxn id="33796" idx="2"/>
          </p:cNvCxnSpPr>
          <p:nvPr/>
        </p:nvCxnSpPr>
        <p:spPr bwMode="auto">
          <a:xfrm>
            <a:off x="6302375" y="2344797"/>
            <a:ext cx="1911350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05" name="AutoShape 13"/>
          <p:cNvCxnSpPr>
            <a:cxnSpLocks noChangeShapeType="1"/>
            <a:stCxn id="33798" idx="4"/>
            <a:endCxn id="33802" idx="0"/>
          </p:cNvCxnSpPr>
          <p:nvPr/>
        </p:nvCxnSpPr>
        <p:spPr bwMode="auto">
          <a:xfrm>
            <a:off x="3675063" y="2589260"/>
            <a:ext cx="0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06" name="AutoShape 14"/>
          <p:cNvCxnSpPr>
            <a:cxnSpLocks noChangeShapeType="1"/>
            <a:stCxn id="33802" idx="6"/>
            <a:endCxn id="33797" idx="2"/>
          </p:cNvCxnSpPr>
          <p:nvPr/>
        </p:nvCxnSpPr>
        <p:spPr bwMode="auto">
          <a:xfrm>
            <a:off x="3919538" y="4775126"/>
            <a:ext cx="1897062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07" name="AutoShape 15"/>
          <p:cNvCxnSpPr>
            <a:cxnSpLocks noChangeShapeType="1"/>
            <a:stCxn id="33797" idx="6"/>
            <a:endCxn id="33799" idx="2"/>
          </p:cNvCxnSpPr>
          <p:nvPr/>
        </p:nvCxnSpPr>
        <p:spPr bwMode="auto">
          <a:xfrm>
            <a:off x="6305552" y="4775126"/>
            <a:ext cx="1897063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08" name="AutoShape 16"/>
          <p:cNvCxnSpPr>
            <a:cxnSpLocks noChangeShapeType="1"/>
            <a:stCxn id="33796" idx="4"/>
            <a:endCxn id="33799" idx="0"/>
          </p:cNvCxnSpPr>
          <p:nvPr/>
        </p:nvCxnSpPr>
        <p:spPr bwMode="auto">
          <a:xfrm flipH="1">
            <a:off x="8447088" y="2589260"/>
            <a:ext cx="11112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09" name="AutoShape 17"/>
          <p:cNvCxnSpPr>
            <a:cxnSpLocks noChangeShapeType="1"/>
            <a:stCxn id="33798" idx="5"/>
            <a:endCxn id="33800" idx="1"/>
          </p:cNvCxnSpPr>
          <p:nvPr/>
        </p:nvCxnSpPr>
        <p:spPr bwMode="auto">
          <a:xfrm>
            <a:off x="3836989" y="2522588"/>
            <a:ext cx="877887" cy="863552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3810" name="AutoShape 18"/>
          <p:cNvCxnSpPr>
            <a:cxnSpLocks noChangeShapeType="1"/>
            <a:stCxn id="33800" idx="5"/>
            <a:endCxn id="33797" idx="1"/>
          </p:cNvCxnSpPr>
          <p:nvPr/>
        </p:nvCxnSpPr>
        <p:spPr bwMode="auto">
          <a:xfrm>
            <a:off x="5038727" y="3741721"/>
            <a:ext cx="860425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11" name="AutoShape 19"/>
          <p:cNvCxnSpPr>
            <a:cxnSpLocks noChangeShapeType="1"/>
            <a:stCxn id="33802" idx="7"/>
            <a:endCxn id="33800" idx="3"/>
          </p:cNvCxnSpPr>
          <p:nvPr/>
        </p:nvCxnSpPr>
        <p:spPr bwMode="auto">
          <a:xfrm flipV="1">
            <a:off x="3836989" y="3741721"/>
            <a:ext cx="877887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12" name="AutoShape 20"/>
          <p:cNvCxnSpPr>
            <a:cxnSpLocks noChangeShapeType="1"/>
            <a:stCxn id="33800" idx="7"/>
            <a:endCxn id="33795" idx="3"/>
          </p:cNvCxnSpPr>
          <p:nvPr/>
        </p:nvCxnSpPr>
        <p:spPr bwMode="auto">
          <a:xfrm flipV="1">
            <a:off x="5038725" y="2522588"/>
            <a:ext cx="857250" cy="86355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13" name="AutoShape 21"/>
          <p:cNvCxnSpPr>
            <a:cxnSpLocks noChangeShapeType="1"/>
            <a:stCxn id="33797" idx="0"/>
            <a:endCxn id="33795" idx="4"/>
          </p:cNvCxnSpPr>
          <p:nvPr/>
        </p:nvCxnSpPr>
        <p:spPr bwMode="auto">
          <a:xfrm flipH="1" flipV="1">
            <a:off x="6057902" y="2589260"/>
            <a:ext cx="3175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14" name="AutoShape 22"/>
          <p:cNvCxnSpPr>
            <a:cxnSpLocks noChangeShapeType="1"/>
            <a:stCxn id="33795" idx="5"/>
            <a:endCxn id="33801" idx="1"/>
          </p:cNvCxnSpPr>
          <p:nvPr/>
        </p:nvCxnSpPr>
        <p:spPr bwMode="auto">
          <a:xfrm>
            <a:off x="6219827" y="2522590"/>
            <a:ext cx="874713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15" name="AutoShape 23"/>
          <p:cNvCxnSpPr>
            <a:cxnSpLocks noChangeShapeType="1"/>
            <a:stCxn id="33801" idx="7"/>
            <a:endCxn id="33796" idx="3"/>
          </p:cNvCxnSpPr>
          <p:nvPr/>
        </p:nvCxnSpPr>
        <p:spPr bwMode="auto">
          <a:xfrm flipV="1">
            <a:off x="7418390" y="2522590"/>
            <a:ext cx="877887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816" name="AutoShape 24"/>
          <p:cNvCxnSpPr>
            <a:cxnSpLocks noChangeShapeType="1"/>
            <a:stCxn id="33801" idx="5"/>
            <a:endCxn id="33799" idx="1"/>
          </p:cNvCxnSpPr>
          <p:nvPr/>
        </p:nvCxnSpPr>
        <p:spPr bwMode="auto">
          <a:xfrm>
            <a:off x="7418390" y="3763947"/>
            <a:ext cx="866775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817" name="Text Box 25"/>
          <p:cNvSpPr txBox="1">
            <a:spLocks noChangeArrowheads="1"/>
          </p:cNvSpPr>
          <p:nvPr/>
        </p:nvSpPr>
        <p:spPr bwMode="auto">
          <a:xfrm>
            <a:off x="6934200" y="1951121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3818" name="Text Box 26"/>
          <p:cNvSpPr txBox="1">
            <a:spLocks noChangeArrowheads="1"/>
          </p:cNvSpPr>
          <p:nvPr/>
        </p:nvSpPr>
        <p:spPr bwMode="auto">
          <a:xfrm>
            <a:off x="42672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3819" name="Text Box 27"/>
          <p:cNvSpPr txBox="1">
            <a:spLocks noChangeArrowheads="1"/>
          </p:cNvSpPr>
          <p:nvPr/>
        </p:nvSpPr>
        <p:spPr bwMode="auto">
          <a:xfrm>
            <a:off x="3363915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3820" name="Text Box 28"/>
          <p:cNvSpPr txBox="1">
            <a:spLocks noChangeArrowheads="1"/>
          </p:cNvSpPr>
          <p:nvPr/>
        </p:nvSpPr>
        <p:spPr bwMode="auto">
          <a:xfrm>
            <a:off x="47244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3821" name="Text Box 29"/>
          <p:cNvSpPr txBox="1">
            <a:spLocks noChangeArrowheads="1"/>
          </p:cNvSpPr>
          <p:nvPr/>
        </p:nvSpPr>
        <p:spPr bwMode="auto">
          <a:xfrm>
            <a:off x="5105401" y="2651170"/>
            <a:ext cx="457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33822" name="Text Box 30"/>
          <p:cNvSpPr txBox="1">
            <a:spLocks noChangeArrowheads="1"/>
          </p:cNvSpPr>
          <p:nvPr/>
        </p:nvSpPr>
        <p:spPr bwMode="auto">
          <a:xfrm>
            <a:off x="42672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3823" name="Text Box 31"/>
          <p:cNvSpPr txBox="1">
            <a:spLocks noChangeArrowheads="1"/>
          </p:cNvSpPr>
          <p:nvPr/>
        </p:nvSpPr>
        <p:spPr bwMode="auto">
          <a:xfrm>
            <a:off x="5181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3824" name="Text Box 32"/>
          <p:cNvSpPr txBox="1">
            <a:spLocks noChangeArrowheads="1"/>
          </p:cNvSpPr>
          <p:nvPr/>
        </p:nvSpPr>
        <p:spPr bwMode="auto">
          <a:xfrm>
            <a:off x="5791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3825" name="Text Box 33"/>
          <p:cNvSpPr txBox="1">
            <a:spLocks noChangeArrowheads="1"/>
          </p:cNvSpPr>
          <p:nvPr/>
        </p:nvSpPr>
        <p:spPr bwMode="auto">
          <a:xfrm>
            <a:off x="66294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3826" name="Text Box 34"/>
          <p:cNvSpPr txBox="1">
            <a:spLocks noChangeArrowheads="1"/>
          </p:cNvSpPr>
          <p:nvPr/>
        </p:nvSpPr>
        <p:spPr bwMode="auto">
          <a:xfrm>
            <a:off x="75438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33827" name="Text Box 35"/>
          <p:cNvSpPr txBox="1">
            <a:spLocks noChangeArrowheads="1"/>
          </p:cNvSpPr>
          <p:nvPr/>
        </p:nvSpPr>
        <p:spPr bwMode="auto">
          <a:xfrm>
            <a:off x="6705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3828" name="Text Box 36"/>
          <p:cNvSpPr txBox="1">
            <a:spLocks noChangeArrowheads="1"/>
          </p:cNvSpPr>
          <p:nvPr/>
        </p:nvSpPr>
        <p:spPr bwMode="auto">
          <a:xfrm>
            <a:off x="7526338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3829" name="Text Box 37"/>
          <p:cNvSpPr txBox="1">
            <a:spLocks noChangeArrowheads="1"/>
          </p:cNvSpPr>
          <p:nvPr/>
        </p:nvSpPr>
        <p:spPr bwMode="auto">
          <a:xfrm>
            <a:off x="8458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3830" name="Text Box 38"/>
          <p:cNvSpPr txBox="1">
            <a:spLocks noChangeArrowheads="1"/>
          </p:cNvSpPr>
          <p:nvPr/>
        </p:nvSpPr>
        <p:spPr bwMode="auto">
          <a:xfrm>
            <a:off x="71628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3831" name="Text Box 39"/>
          <p:cNvSpPr txBox="1">
            <a:spLocks noChangeArrowheads="1"/>
          </p:cNvSpPr>
          <p:nvPr/>
        </p:nvSpPr>
        <p:spPr bwMode="auto">
          <a:xfrm>
            <a:off x="4724400" y="1946358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cxnSp>
        <p:nvCxnSpPr>
          <p:cNvPr id="33832" name="AutoShape 40"/>
          <p:cNvCxnSpPr>
            <a:cxnSpLocks noChangeShapeType="1"/>
            <a:stCxn id="33797" idx="7"/>
            <a:endCxn id="33801" idx="3"/>
          </p:cNvCxnSpPr>
          <p:nvPr/>
        </p:nvCxnSpPr>
        <p:spPr bwMode="auto">
          <a:xfrm flipV="1">
            <a:off x="6223000" y="3763947"/>
            <a:ext cx="871538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835" name="Text Box 43"/>
          <p:cNvSpPr txBox="1">
            <a:spLocks noChangeArrowheads="1"/>
          </p:cNvSpPr>
          <p:nvPr/>
        </p:nvSpPr>
        <p:spPr bwMode="auto">
          <a:xfrm>
            <a:off x="56388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=2</a:t>
            </a:r>
          </a:p>
        </p:txBody>
      </p:sp>
      <p:sp>
        <p:nvSpPr>
          <p:cNvPr id="33836" name="Text Box 44"/>
          <p:cNvSpPr txBox="1">
            <a:spLocks noChangeArrowheads="1"/>
          </p:cNvSpPr>
          <p:nvPr/>
        </p:nvSpPr>
        <p:spPr bwMode="auto">
          <a:xfrm>
            <a:off x="44958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</a:t>
            </a:r>
          </a:p>
        </p:txBody>
      </p:sp>
      <p:sp>
        <p:nvSpPr>
          <p:cNvPr id="33837" name="Text Box 45"/>
          <p:cNvSpPr txBox="1">
            <a:spLocks noChangeArrowheads="1"/>
          </p:cNvSpPr>
          <p:nvPr/>
        </p:nvSpPr>
        <p:spPr bwMode="auto">
          <a:xfrm>
            <a:off x="32766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=0</a:t>
            </a:r>
          </a:p>
        </p:txBody>
      </p:sp>
      <p:sp>
        <p:nvSpPr>
          <p:cNvPr id="199726" name="Line 46"/>
          <p:cNvSpPr>
            <a:spLocks noChangeShapeType="1"/>
          </p:cNvSpPr>
          <p:nvPr/>
        </p:nvSpPr>
        <p:spPr bwMode="auto">
          <a:xfrm>
            <a:off x="3733800" y="2590847"/>
            <a:ext cx="0" cy="1904895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9727" name="Line 47"/>
          <p:cNvSpPr>
            <a:spLocks noChangeShapeType="1"/>
          </p:cNvSpPr>
          <p:nvPr/>
        </p:nvSpPr>
        <p:spPr bwMode="auto">
          <a:xfrm>
            <a:off x="5105400" y="3657588"/>
            <a:ext cx="914400" cy="91435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9728" name="Line 48"/>
          <p:cNvSpPr>
            <a:spLocks noChangeShapeType="1"/>
          </p:cNvSpPr>
          <p:nvPr/>
        </p:nvSpPr>
        <p:spPr bwMode="auto">
          <a:xfrm>
            <a:off x="6248400" y="2251139"/>
            <a:ext cx="19812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9729" name="Line 49"/>
          <p:cNvSpPr>
            <a:spLocks noChangeShapeType="1"/>
          </p:cNvSpPr>
          <p:nvPr/>
        </p:nvSpPr>
        <p:spPr bwMode="auto">
          <a:xfrm>
            <a:off x="6172200" y="2590846"/>
            <a:ext cx="838200" cy="838154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99730" name="Text Box 50"/>
          <p:cNvSpPr txBox="1">
            <a:spLocks noChangeArrowheads="1"/>
          </p:cNvSpPr>
          <p:nvPr/>
        </p:nvSpPr>
        <p:spPr bwMode="auto">
          <a:xfrm>
            <a:off x="3276600" y="5029114"/>
            <a:ext cx="838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52" name="Text Box 26">
            <a:extLst>
              <a:ext uri="{FF2B5EF4-FFF2-40B4-BE49-F238E27FC236}">
                <a16:creationId xmlns:a16="http://schemas.microsoft.com/office/drawing/2014/main" id="{2607E976-E30D-44FE-8806-1BA89BD09D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933" y="2659106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53" name="Text Box 27">
            <a:extLst>
              <a:ext uri="{FF2B5EF4-FFF2-40B4-BE49-F238E27FC236}">
                <a16:creationId xmlns:a16="http://schemas.microsoft.com/office/drawing/2014/main" id="{CA4D9C46-4815-4DD5-8D79-E3A57B84A5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2648" y="3344868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54" name="Text Box 39">
            <a:extLst>
              <a:ext uri="{FF2B5EF4-FFF2-40B4-BE49-F238E27FC236}">
                <a16:creationId xmlns:a16="http://schemas.microsoft.com/office/drawing/2014/main" id="{3F5EC9B4-654B-4DBA-9243-C8EC22AE2D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3133" y="19542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55" name="Text Box 44">
            <a:extLst>
              <a:ext uri="{FF2B5EF4-FFF2-40B4-BE49-F238E27FC236}">
                <a16:creationId xmlns:a16="http://schemas.microsoft.com/office/drawing/2014/main" id="{D8A03DA4-A09F-44EE-8E27-8C3A0425FE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4533" y="2827371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402AC48-EDBE-401D-B71D-CEAE52445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1F32AD-D6BB-454B-A24C-BA20C22D5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9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9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97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97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9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9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97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97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3" dur="500"/>
                                        <p:tgtEl>
                                          <p:spTgt spid="199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199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730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Freeform 2"/>
          <p:cNvSpPr/>
          <p:nvPr/>
        </p:nvSpPr>
        <p:spPr bwMode="auto">
          <a:xfrm>
            <a:off x="3221039" y="1905084"/>
            <a:ext cx="3187700" cy="3220861"/>
          </a:xfrm>
          <a:custGeom>
            <a:avLst/>
            <a:gdLst>
              <a:gd name="T0" fmla="*/ 275 w 2008"/>
              <a:gd name="T1" fmla="*/ 0 h 2029"/>
              <a:gd name="T2" fmla="*/ 1763 w 2008"/>
              <a:gd name="T3" fmla="*/ 0 h 2029"/>
              <a:gd name="T4" fmla="*/ 2008 w 2008"/>
              <a:gd name="T5" fmla="*/ 131 h 2029"/>
              <a:gd name="T6" fmla="*/ 2008 w 2008"/>
              <a:gd name="T7" fmla="*/ 403 h 2029"/>
              <a:gd name="T8" fmla="*/ 426 w 2008"/>
              <a:gd name="T9" fmla="*/ 2029 h 2029"/>
              <a:gd name="T10" fmla="*/ 131 w 2008"/>
              <a:gd name="T11" fmla="*/ 2029 h 2029"/>
              <a:gd name="T12" fmla="*/ 11 w 2008"/>
              <a:gd name="T13" fmla="*/ 1843 h 2029"/>
              <a:gd name="T14" fmla="*/ 0 w 2008"/>
              <a:gd name="T15" fmla="*/ 196 h 2029"/>
              <a:gd name="T16" fmla="*/ 83 w 2008"/>
              <a:gd name="T17" fmla="*/ 48 h 2029"/>
              <a:gd name="T18" fmla="*/ 275 w 2008"/>
              <a:gd name="T19" fmla="*/ 0 h 20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8" h="2029">
                <a:moveTo>
                  <a:pt x="275" y="0"/>
                </a:moveTo>
                <a:lnTo>
                  <a:pt x="1763" y="0"/>
                </a:lnTo>
                <a:lnTo>
                  <a:pt x="2008" y="131"/>
                </a:lnTo>
                <a:lnTo>
                  <a:pt x="2008" y="403"/>
                </a:lnTo>
                <a:lnTo>
                  <a:pt x="426" y="2029"/>
                </a:lnTo>
                <a:lnTo>
                  <a:pt x="131" y="2029"/>
                </a:lnTo>
                <a:lnTo>
                  <a:pt x="11" y="1843"/>
                </a:lnTo>
                <a:lnTo>
                  <a:pt x="0" y="196"/>
                </a:lnTo>
                <a:lnTo>
                  <a:pt x="83" y="48"/>
                </a:lnTo>
                <a:lnTo>
                  <a:pt x="275" y="0"/>
                </a:lnTo>
                <a:close/>
              </a:path>
            </a:pathLst>
          </a:custGeom>
          <a:solidFill>
            <a:srgbClr val="3366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4819" name="Oval 3"/>
          <p:cNvSpPr>
            <a:spLocks noChangeArrowheads="1"/>
          </p:cNvSpPr>
          <p:nvPr/>
        </p:nvSpPr>
        <p:spPr bwMode="auto">
          <a:xfrm>
            <a:off x="5829301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4820" name="Oval 4"/>
          <p:cNvSpPr>
            <a:spLocks noChangeArrowheads="1"/>
          </p:cNvSpPr>
          <p:nvPr/>
        </p:nvSpPr>
        <p:spPr bwMode="auto">
          <a:xfrm>
            <a:off x="8229600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4821" name="Oval 5"/>
          <p:cNvSpPr>
            <a:spLocks noChangeArrowheads="1"/>
          </p:cNvSpPr>
          <p:nvPr/>
        </p:nvSpPr>
        <p:spPr bwMode="auto">
          <a:xfrm>
            <a:off x="5832476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4822" name="Oval 6"/>
          <p:cNvSpPr>
            <a:spLocks noChangeArrowheads="1"/>
          </p:cNvSpPr>
          <p:nvPr/>
        </p:nvSpPr>
        <p:spPr bwMode="auto">
          <a:xfrm>
            <a:off x="3446464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4823" name="Oval 7"/>
          <p:cNvSpPr>
            <a:spLocks noChangeArrowheads="1"/>
          </p:cNvSpPr>
          <p:nvPr/>
        </p:nvSpPr>
        <p:spPr bwMode="auto">
          <a:xfrm>
            <a:off x="8218489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4824" name="Oval 8"/>
          <p:cNvSpPr>
            <a:spLocks noChangeArrowheads="1"/>
          </p:cNvSpPr>
          <p:nvPr/>
        </p:nvSpPr>
        <p:spPr bwMode="auto">
          <a:xfrm>
            <a:off x="4648201" y="3335343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4825" name="Oval 9"/>
          <p:cNvSpPr>
            <a:spLocks noChangeArrowheads="1"/>
          </p:cNvSpPr>
          <p:nvPr/>
        </p:nvSpPr>
        <p:spPr bwMode="auto">
          <a:xfrm>
            <a:off x="7027863" y="3357567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4826" name="Oval 10"/>
          <p:cNvSpPr>
            <a:spLocks noChangeArrowheads="1"/>
          </p:cNvSpPr>
          <p:nvPr/>
        </p:nvSpPr>
        <p:spPr bwMode="auto">
          <a:xfrm>
            <a:off x="3446464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cxnSp>
        <p:nvCxnSpPr>
          <p:cNvPr id="34827" name="AutoShape 11"/>
          <p:cNvCxnSpPr>
            <a:cxnSpLocks noChangeShapeType="1"/>
            <a:stCxn id="34822" idx="6"/>
            <a:endCxn id="34819" idx="2"/>
          </p:cNvCxnSpPr>
          <p:nvPr/>
        </p:nvCxnSpPr>
        <p:spPr bwMode="auto">
          <a:xfrm>
            <a:off x="3919540" y="2344797"/>
            <a:ext cx="1893887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4828" name="AutoShape 12"/>
          <p:cNvCxnSpPr>
            <a:cxnSpLocks noChangeShapeType="1"/>
            <a:stCxn id="34819" idx="6"/>
            <a:endCxn id="34820" idx="2"/>
          </p:cNvCxnSpPr>
          <p:nvPr/>
        </p:nvCxnSpPr>
        <p:spPr bwMode="auto">
          <a:xfrm>
            <a:off x="6302375" y="2344797"/>
            <a:ext cx="1911350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29" name="AutoShape 13"/>
          <p:cNvCxnSpPr>
            <a:cxnSpLocks noChangeShapeType="1"/>
            <a:stCxn id="34822" idx="4"/>
            <a:endCxn id="34826" idx="0"/>
          </p:cNvCxnSpPr>
          <p:nvPr/>
        </p:nvCxnSpPr>
        <p:spPr bwMode="auto">
          <a:xfrm>
            <a:off x="3675063" y="2589260"/>
            <a:ext cx="0" cy="1941405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4830" name="AutoShape 14"/>
          <p:cNvCxnSpPr>
            <a:cxnSpLocks noChangeShapeType="1"/>
            <a:stCxn id="34826" idx="6"/>
            <a:endCxn id="34821" idx="2"/>
          </p:cNvCxnSpPr>
          <p:nvPr/>
        </p:nvCxnSpPr>
        <p:spPr bwMode="auto">
          <a:xfrm>
            <a:off x="3919538" y="4775126"/>
            <a:ext cx="1897062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31" name="AutoShape 15"/>
          <p:cNvCxnSpPr>
            <a:cxnSpLocks noChangeShapeType="1"/>
            <a:stCxn id="34821" idx="6"/>
            <a:endCxn id="34823" idx="2"/>
          </p:cNvCxnSpPr>
          <p:nvPr/>
        </p:nvCxnSpPr>
        <p:spPr bwMode="auto">
          <a:xfrm>
            <a:off x="6305552" y="4775126"/>
            <a:ext cx="1897063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32" name="AutoShape 16"/>
          <p:cNvCxnSpPr>
            <a:cxnSpLocks noChangeShapeType="1"/>
            <a:stCxn id="34820" idx="4"/>
            <a:endCxn id="34823" idx="0"/>
          </p:cNvCxnSpPr>
          <p:nvPr/>
        </p:nvCxnSpPr>
        <p:spPr bwMode="auto">
          <a:xfrm flipH="1">
            <a:off x="8447088" y="2589260"/>
            <a:ext cx="11112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33" name="AutoShape 17"/>
          <p:cNvCxnSpPr>
            <a:cxnSpLocks noChangeShapeType="1"/>
            <a:stCxn id="34822" idx="5"/>
            <a:endCxn id="34824" idx="1"/>
          </p:cNvCxnSpPr>
          <p:nvPr/>
        </p:nvCxnSpPr>
        <p:spPr bwMode="auto">
          <a:xfrm>
            <a:off x="3836989" y="2522588"/>
            <a:ext cx="877887" cy="863552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4834" name="AutoShape 18"/>
          <p:cNvCxnSpPr>
            <a:cxnSpLocks noChangeShapeType="1"/>
            <a:stCxn id="34824" idx="5"/>
            <a:endCxn id="34821" idx="1"/>
          </p:cNvCxnSpPr>
          <p:nvPr/>
        </p:nvCxnSpPr>
        <p:spPr bwMode="auto">
          <a:xfrm>
            <a:off x="5038727" y="3741721"/>
            <a:ext cx="860425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35" name="AutoShape 19"/>
          <p:cNvCxnSpPr>
            <a:cxnSpLocks noChangeShapeType="1"/>
            <a:stCxn id="34826" idx="7"/>
            <a:endCxn id="34824" idx="3"/>
          </p:cNvCxnSpPr>
          <p:nvPr/>
        </p:nvCxnSpPr>
        <p:spPr bwMode="auto">
          <a:xfrm flipV="1">
            <a:off x="3836989" y="3741721"/>
            <a:ext cx="877887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36" name="AutoShape 20"/>
          <p:cNvCxnSpPr>
            <a:cxnSpLocks noChangeShapeType="1"/>
            <a:stCxn id="34824" idx="7"/>
            <a:endCxn id="34819" idx="3"/>
          </p:cNvCxnSpPr>
          <p:nvPr/>
        </p:nvCxnSpPr>
        <p:spPr bwMode="auto">
          <a:xfrm flipV="1">
            <a:off x="5038725" y="2522588"/>
            <a:ext cx="857250" cy="86355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37" name="AutoShape 21"/>
          <p:cNvCxnSpPr>
            <a:cxnSpLocks noChangeShapeType="1"/>
            <a:stCxn id="34821" idx="0"/>
            <a:endCxn id="34819" idx="4"/>
          </p:cNvCxnSpPr>
          <p:nvPr/>
        </p:nvCxnSpPr>
        <p:spPr bwMode="auto">
          <a:xfrm flipH="1" flipV="1">
            <a:off x="6057902" y="2589260"/>
            <a:ext cx="3175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38" name="AutoShape 22"/>
          <p:cNvCxnSpPr>
            <a:cxnSpLocks noChangeShapeType="1"/>
            <a:stCxn id="34819" idx="5"/>
            <a:endCxn id="34825" idx="1"/>
          </p:cNvCxnSpPr>
          <p:nvPr/>
        </p:nvCxnSpPr>
        <p:spPr bwMode="auto">
          <a:xfrm>
            <a:off x="6219827" y="2522590"/>
            <a:ext cx="874713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39" name="AutoShape 23"/>
          <p:cNvCxnSpPr>
            <a:cxnSpLocks noChangeShapeType="1"/>
            <a:stCxn id="34825" idx="7"/>
            <a:endCxn id="34820" idx="3"/>
          </p:cNvCxnSpPr>
          <p:nvPr/>
        </p:nvCxnSpPr>
        <p:spPr bwMode="auto">
          <a:xfrm flipV="1">
            <a:off x="7418390" y="2522590"/>
            <a:ext cx="877887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840" name="AutoShape 24"/>
          <p:cNvCxnSpPr>
            <a:cxnSpLocks noChangeShapeType="1"/>
            <a:stCxn id="34825" idx="5"/>
            <a:endCxn id="34823" idx="1"/>
          </p:cNvCxnSpPr>
          <p:nvPr/>
        </p:nvCxnSpPr>
        <p:spPr bwMode="auto">
          <a:xfrm>
            <a:off x="7418390" y="3763947"/>
            <a:ext cx="866775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841" name="Text Box 25"/>
          <p:cNvSpPr txBox="1">
            <a:spLocks noChangeArrowheads="1"/>
          </p:cNvSpPr>
          <p:nvPr/>
        </p:nvSpPr>
        <p:spPr bwMode="auto">
          <a:xfrm>
            <a:off x="6934200" y="1951121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4842" name="Text Box 26"/>
          <p:cNvSpPr txBox="1">
            <a:spLocks noChangeArrowheads="1"/>
          </p:cNvSpPr>
          <p:nvPr/>
        </p:nvSpPr>
        <p:spPr bwMode="auto">
          <a:xfrm>
            <a:off x="42672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4843" name="Text Box 27"/>
          <p:cNvSpPr txBox="1">
            <a:spLocks noChangeArrowheads="1"/>
          </p:cNvSpPr>
          <p:nvPr/>
        </p:nvSpPr>
        <p:spPr bwMode="auto">
          <a:xfrm>
            <a:off x="33528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4844" name="Text Box 28"/>
          <p:cNvSpPr txBox="1">
            <a:spLocks noChangeArrowheads="1"/>
          </p:cNvSpPr>
          <p:nvPr/>
        </p:nvSpPr>
        <p:spPr bwMode="auto">
          <a:xfrm>
            <a:off x="47244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4845" name="Text Box 29"/>
          <p:cNvSpPr txBox="1">
            <a:spLocks noChangeArrowheads="1"/>
          </p:cNvSpPr>
          <p:nvPr/>
        </p:nvSpPr>
        <p:spPr bwMode="auto">
          <a:xfrm>
            <a:off x="5105401" y="2651170"/>
            <a:ext cx="457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34846" name="Text Box 30"/>
          <p:cNvSpPr txBox="1">
            <a:spLocks noChangeArrowheads="1"/>
          </p:cNvSpPr>
          <p:nvPr/>
        </p:nvSpPr>
        <p:spPr bwMode="auto">
          <a:xfrm>
            <a:off x="42672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4847" name="Text Box 31"/>
          <p:cNvSpPr txBox="1">
            <a:spLocks noChangeArrowheads="1"/>
          </p:cNvSpPr>
          <p:nvPr/>
        </p:nvSpPr>
        <p:spPr bwMode="auto">
          <a:xfrm>
            <a:off x="5181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4848" name="Text Box 32"/>
          <p:cNvSpPr txBox="1">
            <a:spLocks noChangeArrowheads="1"/>
          </p:cNvSpPr>
          <p:nvPr/>
        </p:nvSpPr>
        <p:spPr bwMode="auto">
          <a:xfrm>
            <a:off x="5791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4849" name="Text Box 33"/>
          <p:cNvSpPr txBox="1">
            <a:spLocks noChangeArrowheads="1"/>
          </p:cNvSpPr>
          <p:nvPr/>
        </p:nvSpPr>
        <p:spPr bwMode="auto">
          <a:xfrm>
            <a:off x="66294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4850" name="Text Box 34"/>
          <p:cNvSpPr txBox="1">
            <a:spLocks noChangeArrowheads="1"/>
          </p:cNvSpPr>
          <p:nvPr/>
        </p:nvSpPr>
        <p:spPr bwMode="auto">
          <a:xfrm>
            <a:off x="75438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34851" name="Text Box 35"/>
          <p:cNvSpPr txBox="1">
            <a:spLocks noChangeArrowheads="1"/>
          </p:cNvSpPr>
          <p:nvPr/>
        </p:nvSpPr>
        <p:spPr bwMode="auto">
          <a:xfrm>
            <a:off x="6705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4852" name="Text Box 36"/>
          <p:cNvSpPr txBox="1">
            <a:spLocks noChangeArrowheads="1"/>
          </p:cNvSpPr>
          <p:nvPr/>
        </p:nvSpPr>
        <p:spPr bwMode="auto">
          <a:xfrm>
            <a:off x="7526338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4853" name="Text Box 37"/>
          <p:cNvSpPr txBox="1">
            <a:spLocks noChangeArrowheads="1"/>
          </p:cNvSpPr>
          <p:nvPr/>
        </p:nvSpPr>
        <p:spPr bwMode="auto">
          <a:xfrm>
            <a:off x="8458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4854" name="Text Box 38"/>
          <p:cNvSpPr txBox="1">
            <a:spLocks noChangeArrowheads="1"/>
          </p:cNvSpPr>
          <p:nvPr/>
        </p:nvSpPr>
        <p:spPr bwMode="auto">
          <a:xfrm>
            <a:off x="71628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4855" name="Text Box 39"/>
          <p:cNvSpPr txBox="1">
            <a:spLocks noChangeArrowheads="1"/>
          </p:cNvSpPr>
          <p:nvPr/>
        </p:nvSpPr>
        <p:spPr bwMode="auto">
          <a:xfrm>
            <a:off x="4724400" y="1946358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cxnSp>
        <p:nvCxnSpPr>
          <p:cNvPr id="34856" name="AutoShape 40"/>
          <p:cNvCxnSpPr>
            <a:cxnSpLocks noChangeShapeType="1"/>
            <a:stCxn id="34821" idx="7"/>
            <a:endCxn id="34825" idx="3"/>
          </p:cNvCxnSpPr>
          <p:nvPr/>
        </p:nvCxnSpPr>
        <p:spPr bwMode="auto">
          <a:xfrm flipV="1">
            <a:off x="6223000" y="3763947"/>
            <a:ext cx="871538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859" name="Text Box 43"/>
          <p:cNvSpPr txBox="1">
            <a:spLocks noChangeArrowheads="1"/>
          </p:cNvSpPr>
          <p:nvPr/>
        </p:nvSpPr>
        <p:spPr bwMode="auto">
          <a:xfrm>
            <a:off x="56388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=2</a:t>
            </a:r>
          </a:p>
        </p:txBody>
      </p:sp>
      <p:sp>
        <p:nvSpPr>
          <p:cNvPr id="34860" name="Text Box 44"/>
          <p:cNvSpPr txBox="1">
            <a:spLocks noChangeArrowheads="1"/>
          </p:cNvSpPr>
          <p:nvPr/>
        </p:nvSpPr>
        <p:spPr bwMode="auto">
          <a:xfrm>
            <a:off x="44958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</a:t>
            </a:r>
          </a:p>
        </p:txBody>
      </p:sp>
      <p:sp>
        <p:nvSpPr>
          <p:cNvPr id="34861" name="Text Box 45"/>
          <p:cNvSpPr txBox="1">
            <a:spLocks noChangeArrowheads="1"/>
          </p:cNvSpPr>
          <p:nvPr/>
        </p:nvSpPr>
        <p:spPr bwMode="auto">
          <a:xfrm>
            <a:off x="32766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=0</a:t>
            </a:r>
          </a:p>
        </p:txBody>
      </p:sp>
      <p:sp>
        <p:nvSpPr>
          <p:cNvPr id="200750" name="Line 46"/>
          <p:cNvSpPr>
            <a:spLocks noChangeShapeType="1"/>
          </p:cNvSpPr>
          <p:nvPr/>
        </p:nvSpPr>
        <p:spPr bwMode="auto">
          <a:xfrm>
            <a:off x="5105400" y="3657588"/>
            <a:ext cx="914400" cy="91435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00751" name="Line 47"/>
          <p:cNvSpPr>
            <a:spLocks noChangeShapeType="1"/>
          </p:cNvSpPr>
          <p:nvPr/>
        </p:nvSpPr>
        <p:spPr bwMode="auto">
          <a:xfrm>
            <a:off x="6248400" y="2251139"/>
            <a:ext cx="19812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00752" name="Line 48"/>
          <p:cNvSpPr>
            <a:spLocks noChangeShapeType="1"/>
          </p:cNvSpPr>
          <p:nvPr/>
        </p:nvSpPr>
        <p:spPr bwMode="auto">
          <a:xfrm>
            <a:off x="6172200" y="2590846"/>
            <a:ext cx="838200" cy="838154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00753" name="Line 49"/>
          <p:cNvSpPr>
            <a:spLocks noChangeShapeType="1"/>
          </p:cNvSpPr>
          <p:nvPr/>
        </p:nvSpPr>
        <p:spPr bwMode="auto">
          <a:xfrm>
            <a:off x="3886200" y="4876721"/>
            <a:ext cx="19050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4866" name="Text Box 50"/>
          <p:cNvSpPr txBox="1">
            <a:spLocks noChangeArrowheads="1"/>
          </p:cNvSpPr>
          <p:nvPr/>
        </p:nvSpPr>
        <p:spPr bwMode="auto">
          <a:xfrm>
            <a:off x="3276600" y="5029114"/>
            <a:ext cx="838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34867" name="Text Box 51"/>
          <p:cNvSpPr txBox="1">
            <a:spLocks noChangeArrowheads="1"/>
          </p:cNvSpPr>
          <p:nvPr/>
        </p:nvSpPr>
        <p:spPr bwMode="auto">
          <a:xfrm>
            <a:off x="5715000" y="50180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F871D8A-B19F-43BF-A93F-8B9D94A1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F61A67-E221-42A3-9480-38AAA4D9D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Freeform 2"/>
          <p:cNvSpPr/>
          <p:nvPr/>
        </p:nvSpPr>
        <p:spPr bwMode="auto">
          <a:xfrm>
            <a:off x="3221038" y="1905084"/>
            <a:ext cx="3205162" cy="3220861"/>
          </a:xfrm>
          <a:custGeom>
            <a:avLst/>
            <a:gdLst>
              <a:gd name="T0" fmla="*/ 275 w 2019"/>
              <a:gd name="T1" fmla="*/ 0 h 2029"/>
              <a:gd name="T2" fmla="*/ 1790 w 2019"/>
              <a:gd name="T3" fmla="*/ 11 h 2029"/>
              <a:gd name="T4" fmla="*/ 2008 w 2019"/>
              <a:gd name="T5" fmla="*/ 131 h 2029"/>
              <a:gd name="T6" fmla="*/ 2019 w 2019"/>
              <a:gd name="T7" fmla="*/ 1909 h 2029"/>
              <a:gd name="T8" fmla="*/ 1866 w 2019"/>
              <a:gd name="T9" fmla="*/ 2007 h 2029"/>
              <a:gd name="T10" fmla="*/ 131 w 2019"/>
              <a:gd name="T11" fmla="*/ 2029 h 2029"/>
              <a:gd name="T12" fmla="*/ 11 w 2019"/>
              <a:gd name="T13" fmla="*/ 1843 h 2029"/>
              <a:gd name="T14" fmla="*/ 0 w 2019"/>
              <a:gd name="T15" fmla="*/ 196 h 2029"/>
              <a:gd name="T16" fmla="*/ 83 w 2019"/>
              <a:gd name="T17" fmla="*/ 48 h 2029"/>
              <a:gd name="T18" fmla="*/ 275 w 2019"/>
              <a:gd name="T19" fmla="*/ 0 h 20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19" h="2029">
                <a:moveTo>
                  <a:pt x="275" y="0"/>
                </a:moveTo>
                <a:lnTo>
                  <a:pt x="1790" y="11"/>
                </a:lnTo>
                <a:lnTo>
                  <a:pt x="2008" y="131"/>
                </a:lnTo>
                <a:lnTo>
                  <a:pt x="2019" y="1909"/>
                </a:lnTo>
                <a:lnTo>
                  <a:pt x="1866" y="2007"/>
                </a:lnTo>
                <a:lnTo>
                  <a:pt x="131" y="2029"/>
                </a:lnTo>
                <a:lnTo>
                  <a:pt x="11" y="1843"/>
                </a:lnTo>
                <a:lnTo>
                  <a:pt x="0" y="196"/>
                </a:lnTo>
                <a:lnTo>
                  <a:pt x="83" y="48"/>
                </a:lnTo>
                <a:lnTo>
                  <a:pt x="275" y="0"/>
                </a:lnTo>
                <a:close/>
              </a:path>
            </a:pathLst>
          </a:custGeom>
          <a:solidFill>
            <a:srgbClr val="3366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5843" name="Oval 3"/>
          <p:cNvSpPr>
            <a:spLocks noChangeArrowheads="1"/>
          </p:cNvSpPr>
          <p:nvPr/>
        </p:nvSpPr>
        <p:spPr bwMode="auto">
          <a:xfrm>
            <a:off x="5829301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5844" name="Oval 4"/>
          <p:cNvSpPr>
            <a:spLocks noChangeArrowheads="1"/>
          </p:cNvSpPr>
          <p:nvPr/>
        </p:nvSpPr>
        <p:spPr bwMode="auto">
          <a:xfrm>
            <a:off x="8229600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5845" name="Oval 5"/>
          <p:cNvSpPr>
            <a:spLocks noChangeArrowheads="1"/>
          </p:cNvSpPr>
          <p:nvPr/>
        </p:nvSpPr>
        <p:spPr bwMode="auto">
          <a:xfrm>
            <a:off x="5832476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5846" name="Oval 6"/>
          <p:cNvSpPr>
            <a:spLocks noChangeArrowheads="1"/>
          </p:cNvSpPr>
          <p:nvPr/>
        </p:nvSpPr>
        <p:spPr bwMode="auto">
          <a:xfrm>
            <a:off x="3446464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5847" name="Oval 7"/>
          <p:cNvSpPr>
            <a:spLocks noChangeArrowheads="1"/>
          </p:cNvSpPr>
          <p:nvPr/>
        </p:nvSpPr>
        <p:spPr bwMode="auto">
          <a:xfrm>
            <a:off x="8218489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5848" name="Oval 8"/>
          <p:cNvSpPr>
            <a:spLocks noChangeArrowheads="1"/>
          </p:cNvSpPr>
          <p:nvPr/>
        </p:nvSpPr>
        <p:spPr bwMode="auto">
          <a:xfrm>
            <a:off x="4648201" y="3335343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5849" name="Oval 9"/>
          <p:cNvSpPr>
            <a:spLocks noChangeArrowheads="1"/>
          </p:cNvSpPr>
          <p:nvPr/>
        </p:nvSpPr>
        <p:spPr bwMode="auto">
          <a:xfrm>
            <a:off x="7027863" y="3357567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5850" name="Oval 10"/>
          <p:cNvSpPr>
            <a:spLocks noChangeArrowheads="1"/>
          </p:cNvSpPr>
          <p:nvPr/>
        </p:nvSpPr>
        <p:spPr bwMode="auto">
          <a:xfrm>
            <a:off x="3446464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cxnSp>
        <p:nvCxnSpPr>
          <p:cNvPr id="35851" name="AutoShape 11"/>
          <p:cNvCxnSpPr>
            <a:cxnSpLocks noChangeShapeType="1"/>
            <a:stCxn id="35846" idx="6"/>
            <a:endCxn id="35843" idx="2"/>
          </p:cNvCxnSpPr>
          <p:nvPr/>
        </p:nvCxnSpPr>
        <p:spPr bwMode="auto">
          <a:xfrm>
            <a:off x="3919540" y="2344797"/>
            <a:ext cx="1893887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5852" name="AutoShape 12"/>
          <p:cNvCxnSpPr>
            <a:cxnSpLocks noChangeShapeType="1"/>
            <a:stCxn id="35843" idx="6"/>
            <a:endCxn id="35844" idx="2"/>
          </p:cNvCxnSpPr>
          <p:nvPr/>
        </p:nvCxnSpPr>
        <p:spPr bwMode="auto">
          <a:xfrm>
            <a:off x="6302375" y="2344797"/>
            <a:ext cx="1911350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53" name="AutoShape 13"/>
          <p:cNvCxnSpPr>
            <a:cxnSpLocks noChangeShapeType="1"/>
            <a:stCxn id="35846" idx="4"/>
            <a:endCxn id="35850" idx="0"/>
          </p:cNvCxnSpPr>
          <p:nvPr/>
        </p:nvCxnSpPr>
        <p:spPr bwMode="auto">
          <a:xfrm>
            <a:off x="3675063" y="2589260"/>
            <a:ext cx="0" cy="1941405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5854" name="AutoShape 14"/>
          <p:cNvCxnSpPr>
            <a:cxnSpLocks noChangeShapeType="1"/>
            <a:stCxn id="35850" idx="6"/>
            <a:endCxn id="35845" idx="2"/>
          </p:cNvCxnSpPr>
          <p:nvPr/>
        </p:nvCxnSpPr>
        <p:spPr bwMode="auto">
          <a:xfrm>
            <a:off x="3919538" y="4775126"/>
            <a:ext cx="1897062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55" name="AutoShape 15"/>
          <p:cNvCxnSpPr>
            <a:cxnSpLocks noChangeShapeType="1"/>
            <a:stCxn id="35845" idx="6"/>
            <a:endCxn id="35847" idx="2"/>
          </p:cNvCxnSpPr>
          <p:nvPr/>
        </p:nvCxnSpPr>
        <p:spPr bwMode="auto">
          <a:xfrm>
            <a:off x="6305552" y="4775126"/>
            <a:ext cx="1897063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56" name="AutoShape 16"/>
          <p:cNvCxnSpPr>
            <a:cxnSpLocks noChangeShapeType="1"/>
            <a:stCxn id="35844" idx="4"/>
            <a:endCxn id="35847" idx="0"/>
          </p:cNvCxnSpPr>
          <p:nvPr/>
        </p:nvCxnSpPr>
        <p:spPr bwMode="auto">
          <a:xfrm flipH="1">
            <a:off x="8447088" y="2589260"/>
            <a:ext cx="11112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57" name="AutoShape 17"/>
          <p:cNvCxnSpPr>
            <a:cxnSpLocks noChangeShapeType="1"/>
            <a:stCxn id="35846" idx="5"/>
            <a:endCxn id="35848" idx="1"/>
          </p:cNvCxnSpPr>
          <p:nvPr/>
        </p:nvCxnSpPr>
        <p:spPr bwMode="auto">
          <a:xfrm>
            <a:off x="3836989" y="2522588"/>
            <a:ext cx="877887" cy="863552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5858" name="AutoShape 18"/>
          <p:cNvCxnSpPr>
            <a:cxnSpLocks noChangeShapeType="1"/>
            <a:stCxn id="35848" idx="5"/>
            <a:endCxn id="35845" idx="1"/>
          </p:cNvCxnSpPr>
          <p:nvPr/>
        </p:nvCxnSpPr>
        <p:spPr bwMode="auto">
          <a:xfrm>
            <a:off x="5038727" y="3741721"/>
            <a:ext cx="860425" cy="855615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5859" name="AutoShape 19"/>
          <p:cNvCxnSpPr>
            <a:cxnSpLocks noChangeShapeType="1"/>
            <a:stCxn id="35850" idx="7"/>
            <a:endCxn id="35848" idx="3"/>
          </p:cNvCxnSpPr>
          <p:nvPr/>
        </p:nvCxnSpPr>
        <p:spPr bwMode="auto">
          <a:xfrm flipV="1">
            <a:off x="3836989" y="3741721"/>
            <a:ext cx="877887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60" name="AutoShape 20"/>
          <p:cNvCxnSpPr>
            <a:cxnSpLocks noChangeShapeType="1"/>
            <a:stCxn id="35848" idx="7"/>
            <a:endCxn id="35843" idx="3"/>
          </p:cNvCxnSpPr>
          <p:nvPr/>
        </p:nvCxnSpPr>
        <p:spPr bwMode="auto">
          <a:xfrm flipV="1">
            <a:off x="5038725" y="2522588"/>
            <a:ext cx="857250" cy="86355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61" name="AutoShape 21"/>
          <p:cNvCxnSpPr>
            <a:cxnSpLocks noChangeShapeType="1"/>
            <a:stCxn id="35845" idx="0"/>
            <a:endCxn id="35843" idx="4"/>
          </p:cNvCxnSpPr>
          <p:nvPr/>
        </p:nvCxnSpPr>
        <p:spPr bwMode="auto">
          <a:xfrm flipH="1" flipV="1">
            <a:off x="6057902" y="2589260"/>
            <a:ext cx="3175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62" name="AutoShape 22"/>
          <p:cNvCxnSpPr>
            <a:cxnSpLocks noChangeShapeType="1"/>
            <a:stCxn id="35843" idx="5"/>
            <a:endCxn id="35849" idx="1"/>
          </p:cNvCxnSpPr>
          <p:nvPr/>
        </p:nvCxnSpPr>
        <p:spPr bwMode="auto">
          <a:xfrm>
            <a:off x="6219827" y="2522590"/>
            <a:ext cx="874713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63" name="AutoShape 23"/>
          <p:cNvCxnSpPr>
            <a:cxnSpLocks noChangeShapeType="1"/>
            <a:stCxn id="35849" idx="7"/>
            <a:endCxn id="35844" idx="3"/>
          </p:cNvCxnSpPr>
          <p:nvPr/>
        </p:nvCxnSpPr>
        <p:spPr bwMode="auto">
          <a:xfrm flipV="1">
            <a:off x="7418390" y="2522590"/>
            <a:ext cx="877887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64" name="AutoShape 24"/>
          <p:cNvCxnSpPr>
            <a:cxnSpLocks noChangeShapeType="1"/>
            <a:stCxn id="35849" idx="5"/>
            <a:endCxn id="35847" idx="1"/>
          </p:cNvCxnSpPr>
          <p:nvPr/>
        </p:nvCxnSpPr>
        <p:spPr bwMode="auto">
          <a:xfrm>
            <a:off x="7418390" y="3763947"/>
            <a:ext cx="866775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865" name="Text Box 25"/>
          <p:cNvSpPr txBox="1">
            <a:spLocks noChangeArrowheads="1"/>
          </p:cNvSpPr>
          <p:nvPr/>
        </p:nvSpPr>
        <p:spPr bwMode="auto">
          <a:xfrm>
            <a:off x="6934200" y="1951121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5866" name="Text Box 26"/>
          <p:cNvSpPr txBox="1">
            <a:spLocks noChangeArrowheads="1"/>
          </p:cNvSpPr>
          <p:nvPr/>
        </p:nvSpPr>
        <p:spPr bwMode="auto">
          <a:xfrm>
            <a:off x="42672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5867" name="Text Box 27"/>
          <p:cNvSpPr txBox="1">
            <a:spLocks noChangeArrowheads="1"/>
          </p:cNvSpPr>
          <p:nvPr/>
        </p:nvSpPr>
        <p:spPr bwMode="auto">
          <a:xfrm>
            <a:off x="33528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5868" name="Text Box 28"/>
          <p:cNvSpPr txBox="1">
            <a:spLocks noChangeArrowheads="1"/>
          </p:cNvSpPr>
          <p:nvPr/>
        </p:nvSpPr>
        <p:spPr bwMode="auto">
          <a:xfrm>
            <a:off x="47244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5869" name="Text Box 29"/>
          <p:cNvSpPr txBox="1">
            <a:spLocks noChangeArrowheads="1"/>
          </p:cNvSpPr>
          <p:nvPr/>
        </p:nvSpPr>
        <p:spPr bwMode="auto">
          <a:xfrm>
            <a:off x="5105401" y="2651170"/>
            <a:ext cx="457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35870" name="Text Box 30"/>
          <p:cNvSpPr txBox="1">
            <a:spLocks noChangeArrowheads="1"/>
          </p:cNvSpPr>
          <p:nvPr/>
        </p:nvSpPr>
        <p:spPr bwMode="auto">
          <a:xfrm>
            <a:off x="42672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5871" name="Text Box 31"/>
          <p:cNvSpPr txBox="1">
            <a:spLocks noChangeArrowheads="1"/>
          </p:cNvSpPr>
          <p:nvPr/>
        </p:nvSpPr>
        <p:spPr bwMode="auto">
          <a:xfrm>
            <a:off x="5181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5872" name="Text Box 32"/>
          <p:cNvSpPr txBox="1">
            <a:spLocks noChangeArrowheads="1"/>
          </p:cNvSpPr>
          <p:nvPr/>
        </p:nvSpPr>
        <p:spPr bwMode="auto">
          <a:xfrm>
            <a:off x="5791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5873" name="Text Box 33"/>
          <p:cNvSpPr txBox="1">
            <a:spLocks noChangeArrowheads="1"/>
          </p:cNvSpPr>
          <p:nvPr/>
        </p:nvSpPr>
        <p:spPr bwMode="auto">
          <a:xfrm>
            <a:off x="66294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5874" name="Text Box 34"/>
          <p:cNvSpPr txBox="1">
            <a:spLocks noChangeArrowheads="1"/>
          </p:cNvSpPr>
          <p:nvPr/>
        </p:nvSpPr>
        <p:spPr bwMode="auto">
          <a:xfrm>
            <a:off x="75438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35875" name="Text Box 35"/>
          <p:cNvSpPr txBox="1">
            <a:spLocks noChangeArrowheads="1"/>
          </p:cNvSpPr>
          <p:nvPr/>
        </p:nvSpPr>
        <p:spPr bwMode="auto">
          <a:xfrm>
            <a:off x="6705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5876" name="Text Box 36"/>
          <p:cNvSpPr txBox="1">
            <a:spLocks noChangeArrowheads="1"/>
          </p:cNvSpPr>
          <p:nvPr/>
        </p:nvSpPr>
        <p:spPr bwMode="auto">
          <a:xfrm>
            <a:off x="7526338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5877" name="Text Box 37"/>
          <p:cNvSpPr txBox="1">
            <a:spLocks noChangeArrowheads="1"/>
          </p:cNvSpPr>
          <p:nvPr/>
        </p:nvSpPr>
        <p:spPr bwMode="auto">
          <a:xfrm>
            <a:off x="8458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5878" name="Text Box 38"/>
          <p:cNvSpPr txBox="1">
            <a:spLocks noChangeArrowheads="1"/>
          </p:cNvSpPr>
          <p:nvPr/>
        </p:nvSpPr>
        <p:spPr bwMode="auto">
          <a:xfrm>
            <a:off x="71628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5879" name="Text Box 39"/>
          <p:cNvSpPr txBox="1">
            <a:spLocks noChangeArrowheads="1"/>
          </p:cNvSpPr>
          <p:nvPr/>
        </p:nvSpPr>
        <p:spPr bwMode="auto">
          <a:xfrm>
            <a:off x="4724400" y="1946358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cxnSp>
        <p:nvCxnSpPr>
          <p:cNvPr id="35880" name="AutoShape 40"/>
          <p:cNvCxnSpPr>
            <a:cxnSpLocks noChangeShapeType="1"/>
            <a:stCxn id="35845" idx="7"/>
            <a:endCxn id="35849" idx="3"/>
          </p:cNvCxnSpPr>
          <p:nvPr/>
        </p:nvCxnSpPr>
        <p:spPr bwMode="auto">
          <a:xfrm flipV="1">
            <a:off x="6223000" y="3763947"/>
            <a:ext cx="871538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883" name="Text Box 43"/>
          <p:cNvSpPr txBox="1">
            <a:spLocks noChangeArrowheads="1"/>
          </p:cNvSpPr>
          <p:nvPr/>
        </p:nvSpPr>
        <p:spPr bwMode="auto">
          <a:xfrm>
            <a:off x="56388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=2</a:t>
            </a:r>
          </a:p>
        </p:txBody>
      </p:sp>
      <p:sp>
        <p:nvSpPr>
          <p:cNvPr id="35884" name="Text Box 44"/>
          <p:cNvSpPr txBox="1">
            <a:spLocks noChangeArrowheads="1"/>
          </p:cNvSpPr>
          <p:nvPr/>
        </p:nvSpPr>
        <p:spPr bwMode="auto">
          <a:xfrm>
            <a:off x="44958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</a:t>
            </a:r>
          </a:p>
        </p:txBody>
      </p:sp>
      <p:sp>
        <p:nvSpPr>
          <p:cNvPr id="35885" name="Text Box 45"/>
          <p:cNvSpPr txBox="1">
            <a:spLocks noChangeArrowheads="1"/>
          </p:cNvSpPr>
          <p:nvPr/>
        </p:nvSpPr>
        <p:spPr bwMode="auto">
          <a:xfrm>
            <a:off x="32766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=0</a:t>
            </a:r>
          </a:p>
        </p:txBody>
      </p:sp>
      <p:sp>
        <p:nvSpPr>
          <p:cNvPr id="201774" name="Line 46"/>
          <p:cNvSpPr>
            <a:spLocks noChangeShapeType="1"/>
          </p:cNvSpPr>
          <p:nvPr/>
        </p:nvSpPr>
        <p:spPr bwMode="auto">
          <a:xfrm>
            <a:off x="6248400" y="2251139"/>
            <a:ext cx="19812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01775" name="Line 47"/>
          <p:cNvSpPr>
            <a:spLocks noChangeShapeType="1"/>
          </p:cNvSpPr>
          <p:nvPr/>
        </p:nvSpPr>
        <p:spPr bwMode="auto">
          <a:xfrm>
            <a:off x="6172200" y="2590846"/>
            <a:ext cx="838200" cy="838154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5888" name="Text Box 48"/>
          <p:cNvSpPr txBox="1">
            <a:spLocks noChangeArrowheads="1"/>
          </p:cNvSpPr>
          <p:nvPr/>
        </p:nvSpPr>
        <p:spPr bwMode="auto">
          <a:xfrm>
            <a:off x="3276600" y="5029114"/>
            <a:ext cx="838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35889" name="Text Box 49"/>
          <p:cNvSpPr txBox="1">
            <a:spLocks noChangeArrowheads="1"/>
          </p:cNvSpPr>
          <p:nvPr/>
        </p:nvSpPr>
        <p:spPr bwMode="auto">
          <a:xfrm>
            <a:off x="5715000" y="5029114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201778" name="Line 50"/>
          <p:cNvSpPr>
            <a:spLocks noChangeShapeType="1"/>
          </p:cNvSpPr>
          <p:nvPr/>
        </p:nvSpPr>
        <p:spPr bwMode="auto">
          <a:xfrm>
            <a:off x="6248400" y="4876721"/>
            <a:ext cx="19812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01779" name="Line 51"/>
          <p:cNvSpPr>
            <a:spLocks noChangeShapeType="1"/>
          </p:cNvSpPr>
          <p:nvPr/>
        </p:nvSpPr>
        <p:spPr bwMode="auto">
          <a:xfrm flipV="1">
            <a:off x="6283325" y="3809980"/>
            <a:ext cx="838200" cy="838154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01780" name="Text Box 52"/>
          <p:cNvSpPr txBox="1">
            <a:spLocks noChangeArrowheads="1"/>
          </p:cNvSpPr>
          <p:nvPr/>
        </p:nvSpPr>
        <p:spPr bwMode="auto">
          <a:xfrm>
            <a:off x="68580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=6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F6C01CC-F129-46F9-A95A-A80ADA515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B4ED3E-DBA4-4A00-B238-F671861D3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1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1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17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17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500"/>
                                        <p:tgtEl>
                                          <p:spTgt spid="201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0" dur="500"/>
                                        <p:tgtEl>
                                          <p:spTgt spid="201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1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1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17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17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1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780" grpId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Freeform 2"/>
          <p:cNvSpPr/>
          <p:nvPr/>
        </p:nvSpPr>
        <p:spPr bwMode="auto">
          <a:xfrm>
            <a:off x="3221039" y="1905084"/>
            <a:ext cx="4400550" cy="3220861"/>
          </a:xfrm>
          <a:custGeom>
            <a:avLst/>
            <a:gdLst>
              <a:gd name="T0" fmla="*/ 275 w 2772"/>
              <a:gd name="T1" fmla="*/ 0 h 2029"/>
              <a:gd name="T2" fmla="*/ 1790 w 2772"/>
              <a:gd name="T3" fmla="*/ 11 h 2029"/>
              <a:gd name="T4" fmla="*/ 1975 w 2772"/>
              <a:gd name="T5" fmla="*/ 76 h 2029"/>
              <a:gd name="T6" fmla="*/ 2772 w 2772"/>
              <a:gd name="T7" fmla="*/ 916 h 2029"/>
              <a:gd name="T8" fmla="*/ 2772 w 2772"/>
              <a:gd name="T9" fmla="*/ 1123 h 2029"/>
              <a:gd name="T10" fmla="*/ 2019 w 2772"/>
              <a:gd name="T11" fmla="*/ 1909 h 2029"/>
              <a:gd name="T12" fmla="*/ 1866 w 2772"/>
              <a:gd name="T13" fmla="*/ 2007 h 2029"/>
              <a:gd name="T14" fmla="*/ 131 w 2772"/>
              <a:gd name="T15" fmla="*/ 2029 h 2029"/>
              <a:gd name="T16" fmla="*/ 11 w 2772"/>
              <a:gd name="T17" fmla="*/ 1843 h 2029"/>
              <a:gd name="T18" fmla="*/ 0 w 2772"/>
              <a:gd name="T19" fmla="*/ 196 h 2029"/>
              <a:gd name="T20" fmla="*/ 83 w 2772"/>
              <a:gd name="T21" fmla="*/ 48 h 2029"/>
              <a:gd name="T22" fmla="*/ 275 w 2772"/>
              <a:gd name="T23" fmla="*/ 0 h 20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72" h="2029">
                <a:moveTo>
                  <a:pt x="275" y="0"/>
                </a:moveTo>
                <a:lnTo>
                  <a:pt x="1790" y="11"/>
                </a:lnTo>
                <a:lnTo>
                  <a:pt x="1975" y="76"/>
                </a:lnTo>
                <a:lnTo>
                  <a:pt x="2772" y="916"/>
                </a:lnTo>
                <a:lnTo>
                  <a:pt x="2772" y="1123"/>
                </a:lnTo>
                <a:lnTo>
                  <a:pt x="2019" y="1909"/>
                </a:lnTo>
                <a:lnTo>
                  <a:pt x="1866" y="2007"/>
                </a:lnTo>
                <a:lnTo>
                  <a:pt x="131" y="2029"/>
                </a:lnTo>
                <a:lnTo>
                  <a:pt x="11" y="1843"/>
                </a:lnTo>
                <a:lnTo>
                  <a:pt x="0" y="196"/>
                </a:lnTo>
                <a:lnTo>
                  <a:pt x="83" y="48"/>
                </a:lnTo>
                <a:lnTo>
                  <a:pt x="275" y="0"/>
                </a:lnTo>
                <a:close/>
              </a:path>
            </a:pathLst>
          </a:custGeom>
          <a:solidFill>
            <a:srgbClr val="3366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6867" name="Oval 3"/>
          <p:cNvSpPr>
            <a:spLocks noChangeArrowheads="1"/>
          </p:cNvSpPr>
          <p:nvPr/>
        </p:nvSpPr>
        <p:spPr bwMode="auto">
          <a:xfrm>
            <a:off x="5829301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6868" name="Oval 4"/>
          <p:cNvSpPr>
            <a:spLocks noChangeArrowheads="1"/>
          </p:cNvSpPr>
          <p:nvPr/>
        </p:nvSpPr>
        <p:spPr bwMode="auto">
          <a:xfrm>
            <a:off x="8229600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6869" name="Oval 5"/>
          <p:cNvSpPr>
            <a:spLocks noChangeArrowheads="1"/>
          </p:cNvSpPr>
          <p:nvPr/>
        </p:nvSpPr>
        <p:spPr bwMode="auto">
          <a:xfrm>
            <a:off x="5832476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6870" name="Oval 6"/>
          <p:cNvSpPr>
            <a:spLocks noChangeArrowheads="1"/>
          </p:cNvSpPr>
          <p:nvPr/>
        </p:nvSpPr>
        <p:spPr bwMode="auto">
          <a:xfrm>
            <a:off x="3446464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6871" name="Oval 7"/>
          <p:cNvSpPr>
            <a:spLocks noChangeArrowheads="1"/>
          </p:cNvSpPr>
          <p:nvPr/>
        </p:nvSpPr>
        <p:spPr bwMode="auto">
          <a:xfrm>
            <a:off x="8218489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6872" name="Oval 8"/>
          <p:cNvSpPr>
            <a:spLocks noChangeArrowheads="1"/>
          </p:cNvSpPr>
          <p:nvPr/>
        </p:nvSpPr>
        <p:spPr bwMode="auto">
          <a:xfrm>
            <a:off x="4648201" y="3335343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6873" name="Oval 9"/>
          <p:cNvSpPr>
            <a:spLocks noChangeArrowheads="1"/>
          </p:cNvSpPr>
          <p:nvPr/>
        </p:nvSpPr>
        <p:spPr bwMode="auto">
          <a:xfrm>
            <a:off x="7027863" y="3357567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6874" name="Oval 10"/>
          <p:cNvSpPr>
            <a:spLocks noChangeArrowheads="1"/>
          </p:cNvSpPr>
          <p:nvPr/>
        </p:nvSpPr>
        <p:spPr bwMode="auto">
          <a:xfrm>
            <a:off x="3446464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cxnSp>
        <p:nvCxnSpPr>
          <p:cNvPr id="36875" name="AutoShape 11"/>
          <p:cNvCxnSpPr>
            <a:cxnSpLocks noChangeShapeType="1"/>
            <a:stCxn id="36870" idx="6"/>
            <a:endCxn id="36867" idx="2"/>
          </p:cNvCxnSpPr>
          <p:nvPr/>
        </p:nvCxnSpPr>
        <p:spPr bwMode="auto">
          <a:xfrm>
            <a:off x="3919540" y="2344797"/>
            <a:ext cx="1893887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6876" name="AutoShape 12"/>
          <p:cNvCxnSpPr>
            <a:cxnSpLocks noChangeShapeType="1"/>
            <a:stCxn id="36867" idx="6"/>
            <a:endCxn id="36868" idx="2"/>
          </p:cNvCxnSpPr>
          <p:nvPr/>
        </p:nvCxnSpPr>
        <p:spPr bwMode="auto">
          <a:xfrm>
            <a:off x="6302375" y="2344797"/>
            <a:ext cx="19113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tailEnd type="stealth" w="med" len="lg"/>
          </a:ln>
          <a:effectLst/>
        </p:spPr>
      </p:cxnSp>
      <p:cxnSp>
        <p:nvCxnSpPr>
          <p:cNvPr id="36877" name="AutoShape 13"/>
          <p:cNvCxnSpPr>
            <a:cxnSpLocks noChangeShapeType="1"/>
            <a:stCxn id="36870" idx="4"/>
            <a:endCxn id="36874" idx="0"/>
          </p:cNvCxnSpPr>
          <p:nvPr/>
        </p:nvCxnSpPr>
        <p:spPr bwMode="auto">
          <a:xfrm>
            <a:off x="3675063" y="2589260"/>
            <a:ext cx="0" cy="1941405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6878" name="AutoShape 14"/>
          <p:cNvCxnSpPr>
            <a:cxnSpLocks noChangeShapeType="1"/>
            <a:stCxn id="36874" idx="6"/>
            <a:endCxn id="36869" idx="2"/>
          </p:cNvCxnSpPr>
          <p:nvPr/>
        </p:nvCxnSpPr>
        <p:spPr bwMode="auto">
          <a:xfrm>
            <a:off x="3919538" y="4775126"/>
            <a:ext cx="1897062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tailEnd type="stealth" w="med" len="lg"/>
          </a:ln>
          <a:effectLst/>
        </p:spPr>
      </p:cxnSp>
      <p:cxnSp>
        <p:nvCxnSpPr>
          <p:cNvPr id="36879" name="AutoShape 15"/>
          <p:cNvCxnSpPr>
            <a:cxnSpLocks noChangeShapeType="1"/>
            <a:stCxn id="36869" idx="6"/>
            <a:endCxn id="36871" idx="2"/>
          </p:cNvCxnSpPr>
          <p:nvPr/>
        </p:nvCxnSpPr>
        <p:spPr bwMode="auto">
          <a:xfrm>
            <a:off x="6305552" y="4775126"/>
            <a:ext cx="1897063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tailEnd type="stealth" w="med" len="lg"/>
          </a:ln>
          <a:effectLst/>
        </p:spPr>
      </p:cxnSp>
      <p:cxnSp>
        <p:nvCxnSpPr>
          <p:cNvPr id="36880" name="AutoShape 16"/>
          <p:cNvCxnSpPr>
            <a:cxnSpLocks noChangeShapeType="1"/>
            <a:stCxn id="36868" idx="4"/>
            <a:endCxn id="36871" idx="0"/>
          </p:cNvCxnSpPr>
          <p:nvPr/>
        </p:nvCxnSpPr>
        <p:spPr bwMode="auto">
          <a:xfrm flipH="1">
            <a:off x="8447088" y="2589260"/>
            <a:ext cx="11112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881" name="AutoShape 17"/>
          <p:cNvCxnSpPr>
            <a:cxnSpLocks noChangeShapeType="1"/>
            <a:stCxn id="36870" idx="5"/>
            <a:endCxn id="36872" idx="1"/>
          </p:cNvCxnSpPr>
          <p:nvPr/>
        </p:nvCxnSpPr>
        <p:spPr bwMode="auto">
          <a:xfrm>
            <a:off x="3836989" y="2522588"/>
            <a:ext cx="877887" cy="863552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6882" name="AutoShape 18"/>
          <p:cNvCxnSpPr>
            <a:cxnSpLocks noChangeShapeType="1"/>
            <a:stCxn id="36872" idx="5"/>
            <a:endCxn id="36869" idx="1"/>
          </p:cNvCxnSpPr>
          <p:nvPr/>
        </p:nvCxnSpPr>
        <p:spPr bwMode="auto">
          <a:xfrm>
            <a:off x="5038727" y="3741721"/>
            <a:ext cx="860425" cy="855615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6883" name="AutoShape 19"/>
          <p:cNvCxnSpPr>
            <a:cxnSpLocks noChangeShapeType="1"/>
            <a:stCxn id="36874" idx="7"/>
            <a:endCxn id="36872" idx="3"/>
          </p:cNvCxnSpPr>
          <p:nvPr/>
        </p:nvCxnSpPr>
        <p:spPr bwMode="auto">
          <a:xfrm flipV="1">
            <a:off x="3836989" y="3741721"/>
            <a:ext cx="877887" cy="85561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tailEnd type="stealth" w="med" len="lg"/>
          </a:ln>
          <a:effectLst/>
        </p:spPr>
      </p:cxnSp>
      <p:cxnSp>
        <p:nvCxnSpPr>
          <p:cNvPr id="36884" name="AutoShape 20"/>
          <p:cNvCxnSpPr>
            <a:cxnSpLocks noChangeShapeType="1"/>
            <a:stCxn id="36872" idx="7"/>
            <a:endCxn id="36867" idx="3"/>
          </p:cNvCxnSpPr>
          <p:nvPr/>
        </p:nvCxnSpPr>
        <p:spPr bwMode="auto">
          <a:xfrm flipV="1">
            <a:off x="5038725" y="2522588"/>
            <a:ext cx="857250" cy="863552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tailEnd type="stealth" w="med" len="lg"/>
          </a:ln>
          <a:effectLst/>
        </p:spPr>
      </p:cxnSp>
      <p:cxnSp>
        <p:nvCxnSpPr>
          <p:cNvPr id="36885" name="AutoShape 21"/>
          <p:cNvCxnSpPr>
            <a:cxnSpLocks noChangeShapeType="1"/>
            <a:stCxn id="36869" idx="0"/>
            <a:endCxn id="36867" idx="4"/>
          </p:cNvCxnSpPr>
          <p:nvPr/>
        </p:nvCxnSpPr>
        <p:spPr bwMode="auto">
          <a:xfrm flipH="1" flipV="1">
            <a:off x="6057902" y="2589260"/>
            <a:ext cx="3175" cy="194140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tailEnd type="stealth" w="med" len="lg"/>
          </a:ln>
          <a:effectLst/>
        </p:spPr>
      </p:cxnSp>
      <p:cxnSp>
        <p:nvCxnSpPr>
          <p:cNvPr id="36886" name="AutoShape 22"/>
          <p:cNvCxnSpPr>
            <a:cxnSpLocks noChangeShapeType="1"/>
            <a:stCxn id="36867" idx="5"/>
            <a:endCxn id="36873" idx="1"/>
          </p:cNvCxnSpPr>
          <p:nvPr/>
        </p:nvCxnSpPr>
        <p:spPr bwMode="auto">
          <a:xfrm>
            <a:off x="6219827" y="2522590"/>
            <a:ext cx="874713" cy="885776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tailEnd type="stealth" w="med" len="lg"/>
          </a:ln>
          <a:effectLst/>
        </p:spPr>
      </p:cxnSp>
      <p:cxnSp>
        <p:nvCxnSpPr>
          <p:cNvPr id="36887" name="AutoShape 23"/>
          <p:cNvCxnSpPr>
            <a:cxnSpLocks noChangeShapeType="1"/>
            <a:stCxn id="36873" idx="7"/>
            <a:endCxn id="36868" idx="3"/>
          </p:cNvCxnSpPr>
          <p:nvPr/>
        </p:nvCxnSpPr>
        <p:spPr bwMode="auto">
          <a:xfrm flipV="1">
            <a:off x="7418390" y="2522590"/>
            <a:ext cx="877887" cy="885776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tailEnd type="stealth" w="med" len="lg"/>
          </a:ln>
          <a:effectLst/>
        </p:spPr>
      </p:cxnSp>
      <p:cxnSp>
        <p:nvCxnSpPr>
          <p:cNvPr id="36888" name="AutoShape 24"/>
          <p:cNvCxnSpPr>
            <a:cxnSpLocks noChangeShapeType="1"/>
            <a:stCxn id="36873" idx="5"/>
            <a:endCxn id="36871" idx="1"/>
          </p:cNvCxnSpPr>
          <p:nvPr/>
        </p:nvCxnSpPr>
        <p:spPr bwMode="auto">
          <a:xfrm>
            <a:off x="7418390" y="3763947"/>
            <a:ext cx="866775" cy="833391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tailEnd type="stealth" w="med" len="lg"/>
          </a:ln>
          <a:effectLst/>
        </p:spPr>
      </p:cxnSp>
      <p:sp>
        <p:nvSpPr>
          <p:cNvPr id="36889" name="Text Box 25"/>
          <p:cNvSpPr txBox="1">
            <a:spLocks noChangeArrowheads="1"/>
          </p:cNvSpPr>
          <p:nvPr/>
        </p:nvSpPr>
        <p:spPr bwMode="auto">
          <a:xfrm>
            <a:off x="6934200" y="1951121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6890" name="Text Box 26"/>
          <p:cNvSpPr txBox="1">
            <a:spLocks noChangeArrowheads="1"/>
          </p:cNvSpPr>
          <p:nvPr/>
        </p:nvSpPr>
        <p:spPr bwMode="auto">
          <a:xfrm>
            <a:off x="42672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6891" name="Text Box 27"/>
          <p:cNvSpPr txBox="1">
            <a:spLocks noChangeArrowheads="1"/>
          </p:cNvSpPr>
          <p:nvPr/>
        </p:nvSpPr>
        <p:spPr bwMode="auto">
          <a:xfrm>
            <a:off x="33528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6892" name="Text Box 28"/>
          <p:cNvSpPr txBox="1">
            <a:spLocks noChangeArrowheads="1"/>
          </p:cNvSpPr>
          <p:nvPr/>
        </p:nvSpPr>
        <p:spPr bwMode="auto">
          <a:xfrm>
            <a:off x="47244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6893" name="Text Box 29"/>
          <p:cNvSpPr txBox="1">
            <a:spLocks noChangeArrowheads="1"/>
          </p:cNvSpPr>
          <p:nvPr/>
        </p:nvSpPr>
        <p:spPr bwMode="auto">
          <a:xfrm>
            <a:off x="5105401" y="2651170"/>
            <a:ext cx="457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36894" name="Text Box 30"/>
          <p:cNvSpPr txBox="1">
            <a:spLocks noChangeArrowheads="1"/>
          </p:cNvSpPr>
          <p:nvPr/>
        </p:nvSpPr>
        <p:spPr bwMode="auto">
          <a:xfrm>
            <a:off x="42672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6895" name="Text Box 31"/>
          <p:cNvSpPr txBox="1">
            <a:spLocks noChangeArrowheads="1"/>
          </p:cNvSpPr>
          <p:nvPr/>
        </p:nvSpPr>
        <p:spPr bwMode="auto">
          <a:xfrm>
            <a:off x="5181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6896" name="Text Box 32"/>
          <p:cNvSpPr txBox="1">
            <a:spLocks noChangeArrowheads="1"/>
          </p:cNvSpPr>
          <p:nvPr/>
        </p:nvSpPr>
        <p:spPr bwMode="auto">
          <a:xfrm>
            <a:off x="5791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6897" name="Text Box 33"/>
          <p:cNvSpPr txBox="1">
            <a:spLocks noChangeArrowheads="1"/>
          </p:cNvSpPr>
          <p:nvPr/>
        </p:nvSpPr>
        <p:spPr bwMode="auto">
          <a:xfrm>
            <a:off x="66294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6898" name="Text Box 34"/>
          <p:cNvSpPr txBox="1">
            <a:spLocks noChangeArrowheads="1"/>
          </p:cNvSpPr>
          <p:nvPr/>
        </p:nvSpPr>
        <p:spPr bwMode="auto">
          <a:xfrm>
            <a:off x="75438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36899" name="Text Box 35"/>
          <p:cNvSpPr txBox="1">
            <a:spLocks noChangeArrowheads="1"/>
          </p:cNvSpPr>
          <p:nvPr/>
        </p:nvSpPr>
        <p:spPr bwMode="auto">
          <a:xfrm>
            <a:off x="6705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6900" name="Text Box 36"/>
          <p:cNvSpPr txBox="1">
            <a:spLocks noChangeArrowheads="1"/>
          </p:cNvSpPr>
          <p:nvPr/>
        </p:nvSpPr>
        <p:spPr bwMode="auto">
          <a:xfrm>
            <a:off x="7526338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6901" name="Text Box 37"/>
          <p:cNvSpPr txBox="1">
            <a:spLocks noChangeArrowheads="1"/>
          </p:cNvSpPr>
          <p:nvPr/>
        </p:nvSpPr>
        <p:spPr bwMode="auto">
          <a:xfrm>
            <a:off x="8458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6902" name="Text Box 38"/>
          <p:cNvSpPr txBox="1">
            <a:spLocks noChangeArrowheads="1"/>
          </p:cNvSpPr>
          <p:nvPr/>
        </p:nvSpPr>
        <p:spPr bwMode="auto">
          <a:xfrm>
            <a:off x="71628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6903" name="Text Box 39"/>
          <p:cNvSpPr txBox="1">
            <a:spLocks noChangeArrowheads="1"/>
          </p:cNvSpPr>
          <p:nvPr/>
        </p:nvSpPr>
        <p:spPr bwMode="auto">
          <a:xfrm>
            <a:off x="4724400" y="1946358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cxnSp>
        <p:nvCxnSpPr>
          <p:cNvPr id="36904" name="AutoShape 40"/>
          <p:cNvCxnSpPr>
            <a:cxnSpLocks noChangeShapeType="1"/>
            <a:stCxn id="36869" idx="7"/>
            <a:endCxn id="36873" idx="3"/>
          </p:cNvCxnSpPr>
          <p:nvPr/>
        </p:nvCxnSpPr>
        <p:spPr bwMode="auto">
          <a:xfrm flipV="1">
            <a:off x="6223000" y="3763947"/>
            <a:ext cx="871538" cy="833391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sp>
        <p:nvSpPr>
          <p:cNvPr id="36907" name="Text Box 43"/>
          <p:cNvSpPr txBox="1">
            <a:spLocks noChangeArrowheads="1"/>
          </p:cNvSpPr>
          <p:nvPr/>
        </p:nvSpPr>
        <p:spPr bwMode="auto">
          <a:xfrm>
            <a:off x="56388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=2</a:t>
            </a:r>
          </a:p>
        </p:txBody>
      </p:sp>
      <p:sp>
        <p:nvSpPr>
          <p:cNvPr id="36908" name="Text Box 44"/>
          <p:cNvSpPr txBox="1">
            <a:spLocks noChangeArrowheads="1"/>
          </p:cNvSpPr>
          <p:nvPr/>
        </p:nvSpPr>
        <p:spPr bwMode="auto">
          <a:xfrm>
            <a:off x="44958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</a:t>
            </a:r>
          </a:p>
        </p:txBody>
      </p:sp>
      <p:sp>
        <p:nvSpPr>
          <p:cNvPr id="36909" name="Text Box 45"/>
          <p:cNvSpPr txBox="1">
            <a:spLocks noChangeArrowheads="1"/>
          </p:cNvSpPr>
          <p:nvPr/>
        </p:nvSpPr>
        <p:spPr bwMode="auto">
          <a:xfrm>
            <a:off x="32766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=0</a:t>
            </a:r>
          </a:p>
        </p:txBody>
      </p:sp>
      <p:sp>
        <p:nvSpPr>
          <p:cNvPr id="202798" name="Line 46"/>
          <p:cNvSpPr>
            <a:spLocks noChangeShapeType="1"/>
          </p:cNvSpPr>
          <p:nvPr/>
        </p:nvSpPr>
        <p:spPr bwMode="auto">
          <a:xfrm>
            <a:off x="6248400" y="2251139"/>
            <a:ext cx="19812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6911" name="Text Box 47"/>
          <p:cNvSpPr txBox="1">
            <a:spLocks noChangeArrowheads="1"/>
          </p:cNvSpPr>
          <p:nvPr/>
        </p:nvSpPr>
        <p:spPr bwMode="auto">
          <a:xfrm>
            <a:off x="3276600" y="5029114"/>
            <a:ext cx="838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36912" name="Text Box 48"/>
          <p:cNvSpPr txBox="1">
            <a:spLocks noChangeArrowheads="1"/>
          </p:cNvSpPr>
          <p:nvPr/>
        </p:nvSpPr>
        <p:spPr bwMode="auto">
          <a:xfrm>
            <a:off x="5715000" y="50180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202801" name="Line 49"/>
          <p:cNvSpPr>
            <a:spLocks noChangeShapeType="1"/>
          </p:cNvSpPr>
          <p:nvPr/>
        </p:nvSpPr>
        <p:spPr bwMode="auto">
          <a:xfrm>
            <a:off x="6248400" y="4876721"/>
            <a:ext cx="19812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6914" name="Text Box 50"/>
          <p:cNvSpPr txBox="1">
            <a:spLocks noChangeArrowheads="1"/>
          </p:cNvSpPr>
          <p:nvPr/>
        </p:nvSpPr>
        <p:spPr bwMode="auto">
          <a:xfrm>
            <a:off x="68580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=6</a:t>
            </a:r>
          </a:p>
        </p:txBody>
      </p:sp>
      <p:sp>
        <p:nvSpPr>
          <p:cNvPr id="202803" name="Text Box 51"/>
          <p:cNvSpPr txBox="1">
            <a:spLocks noChangeArrowheads="1"/>
          </p:cNvSpPr>
          <p:nvPr/>
        </p:nvSpPr>
        <p:spPr bwMode="auto">
          <a:xfrm>
            <a:off x="8153400" y="164157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3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=8</a:t>
            </a:r>
          </a:p>
        </p:txBody>
      </p:sp>
      <p:sp>
        <p:nvSpPr>
          <p:cNvPr id="202804" name="Line 52"/>
          <p:cNvSpPr>
            <a:spLocks noChangeShapeType="1"/>
          </p:cNvSpPr>
          <p:nvPr/>
        </p:nvSpPr>
        <p:spPr bwMode="auto">
          <a:xfrm flipV="1">
            <a:off x="7467600" y="2590847"/>
            <a:ext cx="838200" cy="91435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02805" name="Line 53"/>
          <p:cNvSpPr>
            <a:spLocks noChangeShapeType="1"/>
          </p:cNvSpPr>
          <p:nvPr/>
        </p:nvSpPr>
        <p:spPr bwMode="auto">
          <a:xfrm>
            <a:off x="7467600" y="3657588"/>
            <a:ext cx="914400" cy="91435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cxnSp>
        <p:nvCxnSpPr>
          <p:cNvPr id="55" name="AutoShape 12">
            <a:extLst>
              <a:ext uri="{FF2B5EF4-FFF2-40B4-BE49-F238E27FC236}">
                <a16:creationId xmlns:a16="http://schemas.microsoft.com/office/drawing/2014/main" id="{19740C5F-08F1-42D0-BB42-1D00C3D8AB0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11898" y="2343211"/>
            <a:ext cx="1911350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AutoShape 14">
            <a:extLst>
              <a:ext uri="{FF2B5EF4-FFF2-40B4-BE49-F238E27FC236}">
                <a16:creationId xmlns:a16="http://schemas.microsoft.com/office/drawing/2014/main" id="{7A1543AE-6772-49A6-9216-7B8DF042C9F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29061" y="4773540"/>
            <a:ext cx="1897062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AutoShape 15">
            <a:extLst>
              <a:ext uri="{FF2B5EF4-FFF2-40B4-BE49-F238E27FC236}">
                <a16:creationId xmlns:a16="http://schemas.microsoft.com/office/drawing/2014/main" id="{15B2C22B-8193-49E7-8EF1-01DD1C12FE6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15075" y="4773540"/>
            <a:ext cx="1897063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AutoShape 19">
            <a:extLst>
              <a:ext uri="{FF2B5EF4-FFF2-40B4-BE49-F238E27FC236}">
                <a16:creationId xmlns:a16="http://schemas.microsoft.com/office/drawing/2014/main" id="{17CE3641-7EFF-4E95-8261-EF1070E189E8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3846512" y="3740135"/>
            <a:ext cx="877887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AutoShape 20">
            <a:extLst>
              <a:ext uri="{FF2B5EF4-FFF2-40B4-BE49-F238E27FC236}">
                <a16:creationId xmlns:a16="http://schemas.microsoft.com/office/drawing/2014/main" id="{2861A78E-B4A7-4686-B841-DD3B1006C6EC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5048248" y="2521002"/>
            <a:ext cx="857250" cy="86355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AutoShape 21">
            <a:extLst>
              <a:ext uri="{FF2B5EF4-FFF2-40B4-BE49-F238E27FC236}">
                <a16:creationId xmlns:a16="http://schemas.microsoft.com/office/drawing/2014/main" id="{D862B4AF-1B13-4EDD-980B-2AE8B4B365BC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6067425" y="2587674"/>
            <a:ext cx="3175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AutoShape 22">
            <a:extLst>
              <a:ext uri="{FF2B5EF4-FFF2-40B4-BE49-F238E27FC236}">
                <a16:creationId xmlns:a16="http://schemas.microsoft.com/office/drawing/2014/main" id="{4A399C77-8ADF-4D79-8C32-B9994C09861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229350" y="2521004"/>
            <a:ext cx="874713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AutoShape 23">
            <a:extLst>
              <a:ext uri="{FF2B5EF4-FFF2-40B4-BE49-F238E27FC236}">
                <a16:creationId xmlns:a16="http://schemas.microsoft.com/office/drawing/2014/main" id="{ADB42DF0-423F-4DD4-8E80-0D8BD208FA8F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427913" y="2521004"/>
            <a:ext cx="877887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AutoShape 24">
            <a:extLst>
              <a:ext uri="{FF2B5EF4-FFF2-40B4-BE49-F238E27FC236}">
                <a16:creationId xmlns:a16="http://schemas.microsoft.com/office/drawing/2014/main" id="{B29AE333-DFC8-45AD-82AB-A758F81FB2F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427913" y="3762361"/>
            <a:ext cx="866775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F17588FF-D10B-4B51-AEE0-438479FE0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7D701F-EE2C-44EC-A7ED-334AE04D4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27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2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27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27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5" dur="500"/>
                                        <p:tgtEl>
                                          <p:spTgt spid="202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0" dur="500"/>
                                        <p:tgtEl>
                                          <p:spTgt spid="202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28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28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28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28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803" grpId="0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Freeform 2"/>
          <p:cNvSpPr/>
          <p:nvPr/>
        </p:nvSpPr>
        <p:spPr bwMode="auto">
          <a:xfrm>
            <a:off x="3221039" y="1905084"/>
            <a:ext cx="5699125" cy="3220861"/>
          </a:xfrm>
          <a:custGeom>
            <a:avLst/>
            <a:gdLst>
              <a:gd name="T0" fmla="*/ 275 w 3590"/>
              <a:gd name="T1" fmla="*/ 0 h 2029"/>
              <a:gd name="T2" fmla="*/ 1790 w 3590"/>
              <a:gd name="T3" fmla="*/ 11 h 2029"/>
              <a:gd name="T4" fmla="*/ 3470 w 3590"/>
              <a:gd name="T5" fmla="*/ 11 h 2029"/>
              <a:gd name="T6" fmla="*/ 3590 w 3590"/>
              <a:gd name="T7" fmla="*/ 120 h 2029"/>
              <a:gd name="T8" fmla="*/ 3590 w 3590"/>
              <a:gd name="T9" fmla="*/ 316 h 2029"/>
              <a:gd name="T10" fmla="*/ 2019 w 3590"/>
              <a:gd name="T11" fmla="*/ 1909 h 2029"/>
              <a:gd name="T12" fmla="*/ 1866 w 3590"/>
              <a:gd name="T13" fmla="*/ 2007 h 2029"/>
              <a:gd name="T14" fmla="*/ 131 w 3590"/>
              <a:gd name="T15" fmla="*/ 2029 h 2029"/>
              <a:gd name="T16" fmla="*/ 11 w 3590"/>
              <a:gd name="T17" fmla="*/ 1843 h 2029"/>
              <a:gd name="T18" fmla="*/ 0 w 3590"/>
              <a:gd name="T19" fmla="*/ 196 h 2029"/>
              <a:gd name="T20" fmla="*/ 83 w 3590"/>
              <a:gd name="T21" fmla="*/ 48 h 2029"/>
              <a:gd name="T22" fmla="*/ 275 w 3590"/>
              <a:gd name="T23" fmla="*/ 0 h 20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590" h="2029">
                <a:moveTo>
                  <a:pt x="275" y="0"/>
                </a:moveTo>
                <a:lnTo>
                  <a:pt x="1790" y="11"/>
                </a:lnTo>
                <a:lnTo>
                  <a:pt x="3470" y="11"/>
                </a:lnTo>
                <a:lnTo>
                  <a:pt x="3590" y="120"/>
                </a:lnTo>
                <a:lnTo>
                  <a:pt x="3590" y="316"/>
                </a:lnTo>
                <a:lnTo>
                  <a:pt x="2019" y="1909"/>
                </a:lnTo>
                <a:lnTo>
                  <a:pt x="1866" y="2007"/>
                </a:lnTo>
                <a:lnTo>
                  <a:pt x="131" y="2029"/>
                </a:lnTo>
                <a:lnTo>
                  <a:pt x="11" y="1843"/>
                </a:lnTo>
                <a:lnTo>
                  <a:pt x="0" y="196"/>
                </a:lnTo>
                <a:lnTo>
                  <a:pt x="83" y="48"/>
                </a:lnTo>
                <a:lnTo>
                  <a:pt x="275" y="0"/>
                </a:lnTo>
                <a:close/>
              </a:path>
            </a:pathLst>
          </a:custGeom>
          <a:solidFill>
            <a:srgbClr val="3366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7891" name="Oval 3"/>
          <p:cNvSpPr>
            <a:spLocks noChangeArrowheads="1"/>
          </p:cNvSpPr>
          <p:nvPr/>
        </p:nvSpPr>
        <p:spPr bwMode="auto">
          <a:xfrm>
            <a:off x="5829301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7892" name="Oval 4"/>
          <p:cNvSpPr>
            <a:spLocks noChangeArrowheads="1"/>
          </p:cNvSpPr>
          <p:nvPr/>
        </p:nvSpPr>
        <p:spPr bwMode="auto">
          <a:xfrm>
            <a:off x="8229600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7893" name="Oval 5"/>
          <p:cNvSpPr>
            <a:spLocks noChangeArrowheads="1"/>
          </p:cNvSpPr>
          <p:nvPr/>
        </p:nvSpPr>
        <p:spPr bwMode="auto">
          <a:xfrm>
            <a:off x="5832476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7894" name="Oval 6"/>
          <p:cNvSpPr>
            <a:spLocks noChangeArrowheads="1"/>
          </p:cNvSpPr>
          <p:nvPr/>
        </p:nvSpPr>
        <p:spPr bwMode="auto">
          <a:xfrm>
            <a:off x="3446464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7895" name="Oval 7"/>
          <p:cNvSpPr>
            <a:spLocks noChangeArrowheads="1"/>
          </p:cNvSpPr>
          <p:nvPr/>
        </p:nvSpPr>
        <p:spPr bwMode="auto">
          <a:xfrm>
            <a:off x="8218489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7896" name="Oval 8"/>
          <p:cNvSpPr>
            <a:spLocks noChangeArrowheads="1"/>
          </p:cNvSpPr>
          <p:nvPr/>
        </p:nvSpPr>
        <p:spPr bwMode="auto">
          <a:xfrm>
            <a:off x="4648201" y="3335343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7897" name="Oval 9"/>
          <p:cNvSpPr>
            <a:spLocks noChangeArrowheads="1"/>
          </p:cNvSpPr>
          <p:nvPr/>
        </p:nvSpPr>
        <p:spPr bwMode="auto">
          <a:xfrm>
            <a:off x="7027863" y="3357567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7898" name="Oval 10"/>
          <p:cNvSpPr>
            <a:spLocks noChangeArrowheads="1"/>
          </p:cNvSpPr>
          <p:nvPr/>
        </p:nvSpPr>
        <p:spPr bwMode="auto">
          <a:xfrm>
            <a:off x="3446464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cxnSp>
        <p:nvCxnSpPr>
          <p:cNvPr id="37899" name="AutoShape 11"/>
          <p:cNvCxnSpPr>
            <a:cxnSpLocks noChangeShapeType="1"/>
            <a:stCxn id="37894" idx="6"/>
            <a:endCxn id="37891" idx="2"/>
          </p:cNvCxnSpPr>
          <p:nvPr/>
        </p:nvCxnSpPr>
        <p:spPr bwMode="auto">
          <a:xfrm>
            <a:off x="3919540" y="2344797"/>
            <a:ext cx="1893887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7900" name="AutoShape 12"/>
          <p:cNvCxnSpPr>
            <a:cxnSpLocks noChangeShapeType="1"/>
            <a:stCxn id="37891" idx="6"/>
            <a:endCxn id="37892" idx="2"/>
          </p:cNvCxnSpPr>
          <p:nvPr/>
        </p:nvCxnSpPr>
        <p:spPr bwMode="auto">
          <a:xfrm>
            <a:off x="6302375" y="2344797"/>
            <a:ext cx="1911350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7901" name="AutoShape 13"/>
          <p:cNvCxnSpPr>
            <a:cxnSpLocks noChangeShapeType="1"/>
            <a:stCxn id="37894" idx="4"/>
            <a:endCxn id="37898" idx="0"/>
          </p:cNvCxnSpPr>
          <p:nvPr/>
        </p:nvCxnSpPr>
        <p:spPr bwMode="auto">
          <a:xfrm>
            <a:off x="3675063" y="2589260"/>
            <a:ext cx="0" cy="1941405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7902" name="AutoShape 14"/>
          <p:cNvCxnSpPr>
            <a:cxnSpLocks noChangeShapeType="1"/>
            <a:stCxn id="37898" idx="6"/>
            <a:endCxn id="37893" idx="2"/>
          </p:cNvCxnSpPr>
          <p:nvPr/>
        </p:nvCxnSpPr>
        <p:spPr bwMode="auto">
          <a:xfrm>
            <a:off x="3919538" y="4775126"/>
            <a:ext cx="1897062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903" name="AutoShape 15"/>
          <p:cNvCxnSpPr>
            <a:cxnSpLocks noChangeShapeType="1"/>
            <a:stCxn id="37893" idx="6"/>
            <a:endCxn id="37895" idx="2"/>
          </p:cNvCxnSpPr>
          <p:nvPr/>
        </p:nvCxnSpPr>
        <p:spPr bwMode="auto">
          <a:xfrm>
            <a:off x="6305552" y="4775126"/>
            <a:ext cx="1897063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904" name="AutoShape 16"/>
          <p:cNvCxnSpPr>
            <a:cxnSpLocks noChangeShapeType="1"/>
            <a:stCxn id="37892" idx="4"/>
            <a:endCxn id="37895" idx="0"/>
          </p:cNvCxnSpPr>
          <p:nvPr/>
        </p:nvCxnSpPr>
        <p:spPr bwMode="auto">
          <a:xfrm flipH="1">
            <a:off x="8447088" y="2589260"/>
            <a:ext cx="11112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905" name="AutoShape 17"/>
          <p:cNvCxnSpPr>
            <a:cxnSpLocks noChangeShapeType="1"/>
            <a:stCxn id="37894" idx="5"/>
            <a:endCxn id="37896" idx="1"/>
          </p:cNvCxnSpPr>
          <p:nvPr/>
        </p:nvCxnSpPr>
        <p:spPr bwMode="auto">
          <a:xfrm>
            <a:off x="3836989" y="2522588"/>
            <a:ext cx="877887" cy="863552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7906" name="AutoShape 18"/>
          <p:cNvCxnSpPr>
            <a:cxnSpLocks noChangeShapeType="1"/>
            <a:stCxn id="37896" idx="5"/>
            <a:endCxn id="37893" idx="1"/>
          </p:cNvCxnSpPr>
          <p:nvPr/>
        </p:nvCxnSpPr>
        <p:spPr bwMode="auto">
          <a:xfrm>
            <a:off x="5038727" y="3741721"/>
            <a:ext cx="860425" cy="855615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7907" name="AutoShape 19"/>
          <p:cNvCxnSpPr>
            <a:cxnSpLocks noChangeShapeType="1"/>
            <a:stCxn id="37898" idx="7"/>
            <a:endCxn id="37896" idx="3"/>
          </p:cNvCxnSpPr>
          <p:nvPr/>
        </p:nvCxnSpPr>
        <p:spPr bwMode="auto">
          <a:xfrm flipV="1">
            <a:off x="3836989" y="3741721"/>
            <a:ext cx="877887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908" name="AutoShape 20"/>
          <p:cNvCxnSpPr>
            <a:cxnSpLocks noChangeShapeType="1"/>
            <a:stCxn id="37896" idx="7"/>
            <a:endCxn id="37891" idx="3"/>
          </p:cNvCxnSpPr>
          <p:nvPr/>
        </p:nvCxnSpPr>
        <p:spPr bwMode="auto">
          <a:xfrm flipV="1">
            <a:off x="5038725" y="2522588"/>
            <a:ext cx="857250" cy="86355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909" name="AutoShape 21"/>
          <p:cNvCxnSpPr>
            <a:cxnSpLocks noChangeShapeType="1"/>
            <a:stCxn id="37893" idx="0"/>
            <a:endCxn id="37891" idx="4"/>
          </p:cNvCxnSpPr>
          <p:nvPr/>
        </p:nvCxnSpPr>
        <p:spPr bwMode="auto">
          <a:xfrm flipH="1" flipV="1">
            <a:off x="6057902" y="2589260"/>
            <a:ext cx="3175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910" name="AutoShape 22"/>
          <p:cNvCxnSpPr>
            <a:cxnSpLocks noChangeShapeType="1"/>
            <a:stCxn id="37891" idx="5"/>
            <a:endCxn id="37897" idx="1"/>
          </p:cNvCxnSpPr>
          <p:nvPr/>
        </p:nvCxnSpPr>
        <p:spPr bwMode="auto">
          <a:xfrm>
            <a:off x="6219827" y="2522590"/>
            <a:ext cx="874713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911" name="AutoShape 23"/>
          <p:cNvCxnSpPr>
            <a:cxnSpLocks noChangeShapeType="1"/>
            <a:stCxn id="37897" idx="7"/>
            <a:endCxn id="37892" idx="3"/>
          </p:cNvCxnSpPr>
          <p:nvPr/>
        </p:nvCxnSpPr>
        <p:spPr bwMode="auto">
          <a:xfrm flipV="1">
            <a:off x="7418390" y="2522590"/>
            <a:ext cx="877887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912" name="AutoShape 24"/>
          <p:cNvCxnSpPr>
            <a:cxnSpLocks noChangeShapeType="1"/>
            <a:stCxn id="37897" idx="5"/>
            <a:endCxn id="37895" idx="1"/>
          </p:cNvCxnSpPr>
          <p:nvPr/>
        </p:nvCxnSpPr>
        <p:spPr bwMode="auto">
          <a:xfrm>
            <a:off x="7418390" y="3763947"/>
            <a:ext cx="866775" cy="833391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913" name="Text Box 25"/>
          <p:cNvSpPr txBox="1">
            <a:spLocks noChangeArrowheads="1"/>
          </p:cNvSpPr>
          <p:nvPr/>
        </p:nvSpPr>
        <p:spPr bwMode="auto">
          <a:xfrm>
            <a:off x="6934200" y="1951121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7914" name="Text Box 26"/>
          <p:cNvSpPr txBox="1">
            <a:spLocks noChangeArrowheads="1"/>
          </p:cNvSpPr>
          <p:nvPr/>
        </p:nvSpPr>
        <p:spPr bwMode="auto">
          <a:xfrm>
            <a:off x="42672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7915" name="Text Box 27"/>
          <p:cNvSpPr txBox="1">
            <a:spLocks noChangeArrowheads="1"/>
          </p:cNvSpPr>
          <p:nvPr/>
        </p:nvSpPr>
        <p:spPr bwMode="auto">
          <a:xfrm>
            <a:off x="33528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7916" name="Text Box 28"/>
          <p:cNvSpPr txBox="1">
            <a:spLocks noChangeArrowheads="1"/>
          </p:cNvSpPr>
          <p:nvPr/>
        </p:nvSpPr>
        <p:spPr bwMode="auto">
          <a:xfrm>
            <a:off x="47244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7917" name="Text Box 29"/>
          <p:cNvSpPr txBox="1">
            <a:spLocks noChangeArrowheads="1"/>
          </p:cNvSpPr>
          <p:nvPr/>
        </p:nvSpPr>
        <p:spPr bwMode="auto">
          <a:xfrm>
            <a:off x="5105401" y="2651170"/>
            <a:ext cx="457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37918" name="Text Box 30"/>
          <p:cNvSpPr txBox="1">
            <a:spLocks noChangeArrowheads="1"/>
          </p:cNvSpPr>
          <p:nvPr/>
        </p:nvSpPr>
        <p:spPr bwMode="auto">
          <a:xfrm>
            <a:off x="42672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7919" name="Text Box 31"/>
          <p:cNvSpPr txBox="1">
            <a:spLocks noChangeArrowheads="1"/>
          </p:cNvSpPr>
          <p:nvPr/>
        </p:nvSpPr>
        <p:spPr bwMode="auto">
          <a:xfrm>
            <a:off x="5181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7920" name="Text Box 32"/>
          <p:cNvSpPr txBox="1">
            <a:spLocks noChangeArrowheads="1"/>
          </p:cNvSpPr>
          <p:nvPr/>
        </p:nvSpPr>
        <p:spPr bwMode="auto">
          <a:xfrm>
            <a:off x="5791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7921" name="Text Box 33"/>
          <p:cNvSpPr txBox="1">
            <a:spLocks noChangeArrowheads="1"/>
          </p:cNvSpPr>
          <p:nvPr/>
        </p:nvSpPr>
        <p:spPr bwMode="auto">
          <a:xfrm>
            <a:off x="66294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7922" name="Text Box 34"/>
          <p:cNvSpPr txBox="1">
            <a:spLocks noChangeArrowheads="1"/>
          </p:cNvSpPr>
          <p:nvPr/>
        </p:nvSpPr>
        <p:spPr bwMode="auto">
          <a:xfrm>
            <a:off x="75438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37923" name="Text Box 35"/>
          <p:cNvSpPr txBox="1">
            <a:spLocks noChangeArrowheads="1"/>
          </p:cNvSpPr>
          <p:nvPr/>
        </p:nvSpPr>
        <p:spPr bwMode="auto">
          <a:xfrm>
            <a:off x="6705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7924" name="Text Box 36"/>
          <p:cNvSpPr txBox="1">
            <a:spLocks noChangeArrowheads="1"/>
          </p:cNvSpPr>
          <p:nvPr/>
        </p:nvSpPr>
        <p:spPr bwMode="auto">
          <a:xfrm>
            <a:off x="7526338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7925" name="Text Box 37"/>
          <p:cNvSpPr txBox="1">
            <a:spLocks noChangeArrowheads="1"/>
          </p:cNvSpPr>
          <p:nvPr/>
        </p:nvSpPr>
        <p:spPr bwMode="auto">
          <a:xfrm>
            <a:off x="8458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7926" name="Text Box 38"/>
          <p:cNvSpPr txBox="1">
            <a:spLocks noChangeArrowheads="1"/>
          </p:cNvSpPr>
          <p:nvPr/>
        </p:nvSpPr>
        <p:spPr bwMode="auto">
          <a:xfrm>
            <a:off x="71628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7927" name="Text Box 39"/>
          <p:cNvSpPr txBox="1">
            <a:spLocks noChangeArrowheads="1"/>
          </p:cNvSpPr>
          <p:nvPr/>
        </p:nvSpPr>
        <p:spPr bwMode="auto">
          <a:xfrm>
            <a:off x="4724400" y="1946358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latin typeface="Times New Roman" panose="02020603050405020304" pitchFamily="18" charset="0"/>
              </a:rPr>
              <a:t>2</a:t>
            </a:r>
          </a:p>
        </p:txBody>
      </p:sp>
      <p:cxnSp>
        <p:nvCxnSpPr>
          <p:cNvPr id="37928" name="AutoShape 40"/>
          <p:cNvCxnSpPr>
            <a:cxnSpLocks noChangeShapeType="1"/>
            <a:stCxn id="37893" idx="7"/>
            <a:endCxn id="37897" idx="3"/>
          </p:cNvCxnSpPr>
          <p:nvPr/>
        </p:nvCxnSpPr>
        <p:spPr bwMode="auto">
          <a:xfrm flipV="1">
            <a:off x="6223000" y="3763947"/>
            <a:ext cx="871538" cy="833391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sp>
        <p:nvSpPr>
          <p:cNvPr id="37931" name="Text Box 43"/>
          <p:cNvSpPr txBox="1">
            <a:spLocks noChangeArrowheads="1"/>
          </p:cNvSpPr>
          <p:nvPr/>
        </p:nvSpPr>
        <p:spPr bwMode="auto">
          <a:xfrm>
            <a:off x="56388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=2</a:t>
            </a:r>
          </a:p>
        </p:txBody>
      </p:sp>
      <p:sp>
        <p:nvSpPr>
          <p:cNvPr id="37932" name="Text Box 44"/>
          <p:cNvSpPr txBox="1">
            <a:spLocks noChangeArrowheads="1"/>
          </p:cNvSpPr>
          <p:nvPr/>
        </p:nvSpPr>
        <p:spPr bwMode="auto">
          <a:xfrm>
            <a:off x="44958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</a:t>
            </a:r>
          </a:p>
        </p:txBody>
      </p:sp>
      <p:sp>
        <p:nvSpPr>
          <p:cNvPr id="37933" name="Text Box 45"/>
          <p:cNvSpPr txBox="1">
            <a:spLocks noChangeArrowheads="1"/>
          </p:cNvSpPr>
          <p:nvPr/>
        </p:nvSpPr>
        <p:spPr bwMode="auto">
          <a:xfrm>
            <a:off x="32766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=0</a:t>
            </a:r>
          </a:p>
        </p:txBody>
      </p:sp>
      <p:sp>
        <p:nvSpPr>
          <p:cNvPr id="37934" name="Text Box 46"/>
          <p:cNvSpPr txBox="1">
            <a:spLocks noChangeArrowheads="1"/>
          </p:cNvSpPr>
          <p:nvPr/>
        </p:nvSpPr>
        <p:spPr bwMode="auto">
          <a:xfrm>
            <a:off x="3276600" y="5029114"/>
            <a:ext cx="838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37935" name="Text Box 47"/>
          <p:cNvSpPr txBox="1">
            <a:spLocks noChangeArrowheads="1"/>
          </p:cNvSpPr>
          <p:nvPr/>
        </p:nvSpPr>
        <p:spPr bwMode="auto">
          <a:xfrm>
            <a:off x="5715000" y="50180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203824" name="Line 48"/>
          <p:cNvSpPr>
            <a:spLocks noChangeShapeType="1"/>
          </p:cNvSpPr>
          <p:nvPr/>
        </p:nvSpPr>
        <p:spPr bwMode="auto">
          <a:xfrm>
            <a:off x="6248400" y="4876721"/>
            <a:ext cx="1981200" cy="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7937" name="Text Box 49"/>
          <p:cNvSpPr txBox="1">
            <a:spLocks noChangeArrowheads="1"/>
          </p:cNvSpPr>
          <p:nvPr/>
        </p:nvSpPr>
        <p:spPr bwMode="auto">
          <a:xfrm>
            <a:off x="68580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=6</a:t>
            </a:r>
          </a:p>
        </p:txBody>
      </p:sp>
      <p:sp>
        <p:nvSpPr>
          <p:cNvPr id="37938" name="Text Box 50"/>
          <p:cNvSpPr txBox="1">
            <a:spLocks noChangeArrowheads="1"/>
          </p:cNvSpPr>
          <p:nvPr/>
        </p:nvSpPr>
        <p:spPr bwMode="auto">
          <a:xfrm>
            <a:off x="8153400" y="164157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3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=8</a:t>
            </a:r>
          </a:p>
        </p:txBody>
      </p:sp>
      <p:sp>
        <p:nvSpPr>
          <p:cNvPr id="203827" name="Line 51"/>
          <p:cNvSpPr>
            <a:spLocks noChangeShapeType="1"/>
          </p:cNvSpPr>
          <p:nvPr/>
        </p:nvSpPr>
        <p:spPr bwMode="auto">
          <a:xfrm>
            <a:off x="7467600" y="3657588"/>
            <a:ext cx="914400" cy="914350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03828" name="Line 52"/>
          <p:cNvSpPr>
            <a:spLocks noChangeShapeType="1"/>
          </p:cNvSpPr>
          <p:nvPr/>
        </p:nvSpPr>
        <p:spPr bwMode="auto">
          <a:xfrm>
            <a:off x="8534400" y="2590847"/>
            <a:ext cx="0" cy="1981091"/>
          </a:xfrm>
          <a:prstGeom prst="line">
            <a:avLst/>
          </a:prstGeom>
          <a:noFill/>
          <a:ln w="28575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03829" name="Text Box 53"/>
          <p:cNvSpPr txBox="1">
            <a:spLocks noChangeArrowheads="1"/>
          </p:cNvSpPr>
          <p:nvPr/>
        </p:nvSpPr>
        <p:spPr bwMode="auto">
          <a:xfrm>
            <a:off x="8059738" y="4965617"/>
            <a:ext cx="9144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=10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4407D32-4AF9-4CC2-9D1B-7BBC6D8D8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EF623F-B0B2-4CDB-8400-8163F7DD8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3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38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38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38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500"/>
                                        <p:tgtEl>
                                          <p:spTgt spid="203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3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3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38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38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3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829" grpId="0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Freeform 2"/>
          <p:cNvSpPr/>
          <p:nvPr/>
        </p:nvSpPr>
        <p:spPr bwMode="auto">
          <a:xfrm>
            <a:off x="3221039" y="1905084"/>
            <a:ext cx="5699125" cy="3220861"/>
          </a:xfrm>
          <a:custGeom>
            <a:avLst/>
            <a:gdLst>
              <a:gd name="T0" fmla="*/ 275 w 3590"/>
              <a:gd name="T1" fmla="*/ 0 h 2029"/>
              <a:gd name="T2" fmla="*/ 1790 w 3590"/>
              <a:gd name="T3" fmla="*/ 11 h 2029"/>
              <a:gd name="T4" fmla="*/ 3470 w 3590"/>
              <a:gd name="T5" fmla="*/ 11 h 2029"/>
              <a:gd name="T6" fmla="*/ 3590 w 3590"/>
              <a:gd name="T7" fmla="*/ 120 h 2029"/>
              <a:gd name="T8" fmla="*/ 3590 w 3590"/>
              <a:gd name="T9" fmla="*/ 1767 h 2029"/>
              <a:gd name="T10" fmla="*/ 3568 w 3590"/>
              <a:gd name="T11" fmla="*/ 1963 h 2029"/>
              <a:gd name="T12" fmla="*/ 3448 w 3590"/>
              <a:gd name="T13" fmla="*/ 2007 h 2029"/>
              <a:gd name="T14" fmla="*/ 131 w 3590"/>
              <a:gd name="T15" fmla="*/ 2029 h 2029"/>
              <a:gd name="T16" fmla="*/ 11 w 3590"/>
              <a:gd name="T17" fmla="*/ 1843 h 2029"/>
              <a:gd name="T18" fmla="*/ 0 w 3590"/>
              <a:gd name="T19" fmla="*/ 196 h 2029"/>
              <a:gd name="T20" fmla="*/ 83 w 3590"/>
              <a:gd name="T21" fmla="*/ 48 h 2029"/>
              <a:gd name="T22" fmla="*/ 275 w 3590"/>
              <a:gd name="T23" fmla="*/ 0 h 20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590" h="2029">
                <a:moveTo>
                  <a:pt x="275" y="0"/>
                </a:moveTo>
                <a:lnTo>
                  <a:pt x="1790" y="11"/>
                </a:lnTo>
                <a:lnTo>
                  <a:pt x="3470" y="11"/>
                </a:lnTo>
                <a:lnTo>
                  <a:pt x="3590" y="120"/>
                </a:lnTo>
                <a:lnTo>
                  <a:pt x="3590" y="1767"/>
                </a:lnTo>
                <a:lnTo>
                  <a:pt x="3568" y="1963"/>
                </a:lnTo>
                <a:lnTo>
                  <a:pt x="3448" y="2007"/>
                </a:lnTo>
                <a:lnTo>
                  <a:pt x="131" y="2029"/>
                </a:lnTo>
                <a:lnTo>
                  <a:pt x="11" y="1843"/>
                </a:lnTo>
                <a:lnTo>
                  <a:pt x="0" y="196"/>
                </a:lnTo>
                <a:lnTo>
                  <a:pt x="83" y="48"/>
                </a:lnTo>
                <a:lnTo>
                  <a:pt x="275" y="0"/>
                </a:lnTo>
                <a:close/>
              </a:path>
            </a:pathLst>
          </a:custGeom>
          <a:solidFill>
            <a:srgbClr val="3366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3" tIns="45716" rIns="91433" bIns="45716" anchor="ctr"/>
          <a:lstStyle/>
          <a:p>
            <a:pPr>
              <a:defRPr/>
            </a:pPr>
            <a:endParaRPr lang="zh-CN" altLang="en-US" sz="1707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8915" name="Oval 3"/>
          <p:cNvSpPr>
            <a:spLocks noChangeArrowheads="1"/>
          </p:cNvSpPr>
          <p:nvPr/>
        </p:nvSpPr>
        <p:spPr bwMode="auto">
          <a:xfrm>
            <a:off x="5829301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8916" name="Oval 4"/>
          <p:cNvSpPr>
            <a:spLocks noChangeArrowheads="1"/>
          </p:cNvSpPr>
          <p:nvPr/>
        </p:nvSpPr>
        <p:spPr bwMode="auto">
          <a:xfrm>
            <a:off x="8229600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8917" name="Oval 5"/>
          <p:cNvSpPr>
            <a:spLocks noChangeArrowheads="1"/>
          </p:cNvSpPr>
          <p:nvPr/>
        </p:nvSpPr>
        <p:spPr bwMode="auto">
          <a:xfrm>
            <a:off x="5832476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8918" name="Oval 6"/>
          <p:cNvSpPr>
            <a:spLocks noChangeArrowheads="1"/>
          </p:cNvSpPr>
          <p:nvPr/>
        </p:nvSpPr>
        <p:spPr bwMode="auto">
          <a:xfrm>
            <a:off x="3446464" y="2116211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8919" name="Oval 7"/>
          <p:cNvSpPr>
            <a:spLocks noChangeArrowheads="1"/>
          </p:cNvSpPr>
          <p:nvPr/>
        </p:nvSpPr>
        <p:spPr bwMode="auto">
          <a:xfrm>
            <a:off x="8218489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8920" name="Oval 8"/>
          <p:cNvSpPr>
            <a:spLocks noChangeArrowheads="1"/>
          </p:cNvSpPr>
          <p:nvPr/>
        </p:nvSpPr>
        <p:spPr bwMode="auto">
          <a:xfrm>
            <a:off x="4648201" y="3335343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8921" name="Oval 9"/>
          <p:cNvSpPr>
            <a:spLocks noChangeArrowheads="1"/>
          </p:cNvSpPr>
          <p:nvPr/>
        </p:nvSpPr>
        <p:spPr bwMode="auto">
          <a:xfrm>
            <a:off x="7027863" y="3357567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8922" name="Oval 10"/>
          <p:cNvSpPr>
            <a:spLocks noChangeArrowheads="1"/>
          </p:cNvSpPr>
          <p:nvPr/>
        </p:nvSpPr>
        <p:spPr bwMode="auto">
          <a:xfrm>
            <a:off x="3446464" y="4546539"/>
            <a:ext cx="457200" cy="457175"/>
          </a:xfrm>
          <a:prstGeom prst="ellipse">
            <a:avLst/>
          </a:prstGeom>
          <a:solidFill>
            <a:srgbClr val="6699FF"/>
          </a:solidFill>
          <a:ln w="31750">
            <a:solidFill>
              <a:schemeClr val="tx1"/>
            </a:solidFill>
            <a:round/>
          </a:ln>
          <a:effectLst/>
        </p:spPr>
        <p:txBody>
          <a:bodyPr wrap="none" lIns="91433" tIns="45716" rIns="91433" bIns="45716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kumimoji="1" lang="en-US" altLang="zh-CN" sz="1991">
                <a:latin typeface="Times New Roman" panose="02020603050405020304" pitchFamily="18" charset="0"/>
              </a:rPr>
              <a:t>6</a:t>
            </a:r>
          </a:p>
        </p:txBody>
      </p:sp>
      <p:cxnSp>
        <p:nvCxnSpPr>
          <p:cNvPr id="38923" name="AutoShape 11"/>
          <p:cNvCxnSpPr>
            <a:cxnSpLocks noChangeShapeType="1"/>
            <a:stCxn id="38918" idx="6"/>
            <a:endCxn id="38915" idx="2"/>
          </p:cNvCxnSpPr>
          <p:nvPr/>
        </p:nvCxnSpPr>
        <p:spPr bwMode="auto">
          <a:xfrm>
            <a:off x="3919540" y="2344797"/>
            <a:ext cx="1893887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8924" name="AutoShape 12"/>
          <p:cNvCxnSpPr>
            <a:cxnSpLocks noChangeShapeType="1"/>
            <a:stCxn id="38915" idx="6"/>
            <a:endCxn id="38916" idx="2"/>
          </p:cNvCxnSpPr>
          <p:nvPr/>
        </p:nvCxnSpPr>
        <p:spPr bwMode="auto">
          <a:xfrm>
            <a:off x="6302375" y="2344797"/>
            <a:ext cx="1911350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8925" name="AutoShape 13"/>
          <p:cNvCxnSpPr>
            <a:cxnSpLocks noChangeShapeType="1"/>
            <a:stCxn id="38918" idx="4"/>
            <a:endCxn id="38922" idx="0"/>
          </p:cNvCxnSpPr>
          <p:nvPr/>
        </p:nvCxnSpPr>
        <p:spPr bwMode="auto">
          <a:xfrm>
            <a:off x="3675063" y="2589260"/>
            <a:ext cx="0" cy="1941405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8926" name="AutoShape 14"/>
          <p:cNvCxnSpPr>
            <a:cxnSpLocks noChangeShapeType="1"/>
            <a:stCxn id="38922" idx="6"/>
            <a:endCxn id="38917" idx="2"/>
          </p:cNvCxnSpPr>
          <p:nvPr/>
        </p:nvCxnSpPr>
        <p:spPr bwMode="auto">
          <a:xfrm>
            <a:off x="3919538" y="4775126"/>
            <a:ext cx="1897062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927" name="AutoShape 15"/>
          <p:cNvCxnSpPr>
            <a:cxnSpLocks noChangeShapeType="1"/>
            <a:stCxn id="38917" idx="6"/>
            <a:endCxn id="38919" idx="2"/>
          </p:cNvCxnSpPr>
          <p:nvPr/>
        </p:nvCxnSpPr>
        <p:spPr bwMode="auto">
          <a:xfrm>
            <a:off x="6305552" y="4775126"/>
            <a:ext cx="1897063" cy="0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928" name="AutoShape 16"/>
          <p:cNvCxnSpPr>
            <a:cxnSpLocks noChangeShapeType="1"/>
            <a:stCxn id="38916" idx="4"/>
            <a:endCxn id="38919" idx="0"/>
          </p:cNvCxnSpPr>
          <p:nvPr/>
        </p:nvCxnSpPr>
        <p:spPr bwMode="auto">
          <a:xfrm flipH="1">
            <a:off x="8447088" y="2589260"/>
            <a:ext cx="11112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929" name="AutoShape 17"/>
          <p:cNvCxnSpPr>
            <a:cxnSpLocks noChangeShapeType="1"/>
            <a:stCxn id="38918" idx="5"/>
            <a:endCxn id="38920" idx="1"/>
          </p:cNvCxnSpPr>
          <p:nvPr/>
        </p:nvCxnSpPr>
        <p:spPr bwMode="auto">
          <a:xfrm>
            <a:off x="3836989" y="2522588"/>
            <a:ext cx="877887" cy="863552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8930" name="AutoShape 18"/>
          <p:cNvCxnSpPr>
            <a:cxnSpLocks noChangeShapeType="1"/>
            <a:stCxn id="38920" idx="5"/>
            <a:endCxn id="38917" idx="1"/>
          </p:cNvCxnSpPr>
          <p:nvPr/>
        </p:nvCxnSpPr>
        <p:spPr bwMode="auto">
          <a:xfrm>
            <a:off x="5038727" y="3741721"/>
            <a:ext cx="860425" cy="855615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cxnSp>
        <p:nvCxnSpPr>
          <p:cNvPr id="38931" name="AutoShape 19"/>
          <p:cNvCxnSpPr>
            <a:cxnSpLocks noChangeShapeType="1"/>
            <a:stCxn id="38922" idx="7"/>
            <a:endCxn id="38920" idx="3"/>
          </p:cNvCxnSpPr>
          <p:nvPr/>
        </p:nvCxnSpPr>
        <p:spPr bwMode="auto">
          <a:xfrm flipV="1">
            <a:off x="3836989" y="3741721"/>
            <a:ext cx="877887" cy="85561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932" name="AutoShape 20"/>
          <p:cNvCxnSpPr>
            <a:cxnSpLocks noChangeShapeType="1"/>
            <a:stCxn id="38920" idx="7"/>
            <a:endCxn id="38915" idx="3"/>
          </p:cNvCxnSpPr>
          <p:nvPr/>
        </p:nvCxnSpPr>
        <p:spPr bwMode="auto">
          <a:xfrm flipV="1">
            <a:off x="5038725" y="2522588"/>
            <a:ext cx="857250" cy="863552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933" name="AutoShape 21"/>
          <p:cNvCxnSpPr>
            <a:cxnSpLocks noChangeShapeType="1"/>
            <a:stCxn id="38917" idx="0"/>
            <a:endCxn id="38915" idx="4"/>
          </p:cNvCxnSpPr>
          <p:nvPr/>
        </p:nvCxnSpPr>
        <p:spPr bwMode="auto">
          <a:xfrm flipH="1" flipV="1">
            <a:off x="6057902" y="2589260"/>
            <a:ext cx="3175" cy="1941405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934" name="AutoShape 22"/>
          <p:cNvCxnSpPr>
            <a:cxnSpLocks noChangeShapeType="1"/>
            <a:stCxn id="38915" idx="5"/>
            <a:endCxn id="38921" idx="1"/>
          </p:cNvCxnSpPr>
          <p:nvPr/>
        </p:nvCxnSpPr>
        <p:spPr bwMode="auto">
          <a:xfrm>
            <a:off x="6219827" y="2522590"/>
            <a:ext cx="874713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935" name="AutoShape 23"/>
          <p:cNvCxnSpPr>
            <a:cxnSpLocks noChangeShapeType="1"/>
            <a:stCxn id="38921" idx="7"/>
            <a:endCxn id="38916" idx="3"/>
          </p:cNvCxnSpPr>
          <p:nvPr/>
        </p:nvCxnSpPr>
        <p:spPr bwMode="auto">
          <a:xfrm flipV="1">
            <a:off x="7418390" y="2522590"/>
            <a:ext cx="877887" cy="885776"/>
          </a:xfrm>
          <a:prstGeom prst="straightConnector1">
            <a:avLst/>
          </a:prstGeom>
          <a:ln w="19050">
            <a:tailEnd type="stealth" w="med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936" name="AutoShape 24"/>
          <p:cNvCxnSpPr>
            <a:cxnSpLocks noChangeShapeType="1"/>
            <a:stCxn id="38921" idx="5"/>
            <a:endCxn id="38919" idx="1"/>
          </p:cNvCxnSpPr>
          <p:nvPr/>
        </p:nvCxnSpPr>
        <p:spPr bwMode="auto">
          <a:xfrm>
            <a:off x="7418390" y="3763947"/>
            <a:ext cx="866775" cy="833391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sp>
        <p:nvSpPr>
          <p:cNvPr id="38937" name="Text Box 25"/>
          <p:cNvSpPr txBox="1">
            <a:spLocks noChangeArrowheads="1"/>
          </p:cNvSpPr>
          <p:nvPr/>
        </p:nvSpPr>
        <p:spPr bwMode="auto">
          <a:xfrm>
            <a:off x="6934200" y="1951121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8938" name="Text Box 26"/>
          <p:cNvSpPr txBox="1">
            <a:spLocks noChangeArrowheads="1"/>
          </p:cNvSpPr>
          <p:nvPr/>
        </p:nvSpPr>
        <p:spPr bwMode="auto">
          <a:xfrm>
            <a:off x="42672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38939" name="Text Box 27"/>
          <p:cNvSpPr txBox="1">
            <a:spLocks noChangeArrowheads="1"/>
          </p:cNvSpPr>
          <p:nvPr/>
        </p:nvSpPr>
        <p:spPr bwMode="auto">
          <a:xfrm>
            <a:off x="33528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8940" name="Text Box 28"/>
          <p:cNvSpPr txBox="1">
            <a:spLocks noChangeArrowheads="1"/>
          </p:cNvSpPr>
          <p:nvPr/>
        </p:nvSpPr>
        <p:spPr bwMode="auto">
          <a:xfrm>
            <a:off x="47244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8941" name="Text Box 29"/>
          <p:cNvSpPr txBox="1">
            <a:spLocks noChangeArrowheads="1"/>
          </p:cNvSpPr>
          <p:nvPr/>
        </p:nvSpPr>
        <p:spPr bwMode="auto">
          <a:xfrm>
            <a:off x="5105401" y="2651170"/>
            <a:ext cx="457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10</a:t>
            </a:r>
          </a:p>
        </p:txBody>
      </p:sp>
      <p:sp>
        <p:nvSpPr>
          <p:cNvPr id="38942" name="Text Box 30"/>
          <p:cNvSpPr txBox="1">
            <a:spLocks noChangeArrowheads="1"/>
          </p:cNvSpPr>
          <p:nvPr/>
        </p:nvSpPr>
        <p:spPr bwMode="auto">
          <a:xfrm>
            <a:off x="42672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8943" name="Text Box 31"/>
          <p:cNvSpPr txBox="1">
            <a:spLocks noChangeArrowheads="1"/>
          </p:cNvSpPr>
          <p:nvPr/>
        </p:nvSpPr>
        <p:spPr bwMode="auto">
          <a:xfrm>
            <a:off x="5181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38944" name="Text Box 32"/>
          <p:cNvSpPr txBox="1">
            <a:spLocks noChangeArrowheads="1"/>
          </p:cNvSpPr>
          <p:nvPr/>
        </p:nvSpPr>
        <p:spPr bwMode="auto">
          <a:xfrm>
            <a:off x="5791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7</a:t>
            </a:r>
          </a:p>
        </p:txBody>
      </p:sp>
      <p:sp>
        <p:nvSpPr>
          <p:cNvPr id="38945" name="Text Box 33"/>
          <p:cNvSpPr txBox="1">
            <a:spLocks noChangeArrowheads="1"/>
          </p:cNvSpPr>
          <p:nvPr/>
        </p:nvSpPr>
        <p:spPr bwMode="auto">
          <a:xfrm>
            <a:off x="66294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38946" name="Text Box 34"/>
          <p:cNvSpPr txBox="1">
            <a:spLocks noChangeArrowheads="1"/>
          </p:cNvSpPr>
          <p:nvPr/>
        </p:nvSpPr>
        <p:spPr bwMode="auto">
          <a:xfrm>
            <a:off x="7543800" y="2651170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9</a:t>
            </a:r>
          </a:p>
        </p:txBody>
      </p:sp>
      <p:sp>
        <p:nvSpPr>
          <p:cNvPr id="38947" name="Text Box 35"/>
          <p:cNvSpPr txBox="1">
            <a:spLocks noChangeArrowheads="1"/>
          </p:cNvSpPr>
          <p:nvPr/>
        </p:nvSpPr>
        <p:spPr bwMode="auto">
          <a:xfrm>
            <a:off x="6705600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38948" name="Text Box 36"/>
          <p:cNvSpPr txBox="1">
            <a:spLocks noChangeArrowheads="1"/>
          </p:cNvSpPr>
          <p:nvPr/>
        </p:nvSpPr>
        <p:spPr bwMode="auto">
          <a:xfrm>
            <a:off x="7526338" y="4022694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38949" name="Text Box 37"/>
          <p:cNvSpPr txBox="1">
            <a:spLocks noChangeArrowheads="1"/>
          </p:cNvSpPr>
          <p:nvPr/>
        </p:nvSpPr>
        <p:spPr bwMode="auto">
          <a:xfrm>
            <a:off x="8458200" y="333693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38950" name="Text Box 38"/>
          <p:cNvSpPr txBox="1">
            <a:spLocks noChangeArrowheads="1"/>
          </p:cNvSpPr>
          <p:nvPr/>
        </p:nvSpPr>
        <p:spPr bwMode="auto">
          <a:xfrm>
            <a:off x="7162800" y="4784652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chemeClr val="bg1"/>
                </a:solidFill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8951" name="Text Box 39"/>
          <p:cNvSpPr txBox="1">
            <a:spLocks noChangeArrowheads="1"/>
          </p:cNvSpPr>
          <p:nvPr/>
        </p:nvSpPr>
        <p:spPr bwMode="auto">
          <a:xfrm>
            <a:off x="4724400" y="1946358"/>
            <a:ext cx="381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 dirty="0">
                <a:solidFill>
                  <a:schemeClr val="bg1"/>
                </a:solidFill>
                <a:latin typeface="Times New Roman" panose="02020603050405020304" pitchFamily="18" charset="0"/>
              </a:rPr>
              <a:t>2</a:t>
            </a:r>
          </a:p>
        </p:txBody>
      </p:sp>
      <p:cxnSp>
        <p:nvCxnSpPr>
          <p:cNvPr id="38952" name="AutoShape 40"/>
          <p:cNvCxnSpPr>
            <a:cxnSpLocks noChangeShapeType="1"/>
            <a:stCxn id="38917" idx="7"/>
            <a:endCxn id="38921" idx="3"/>
          </p:cNvCxnSpPr>
          <p:nvPr/>
        </p:nvCxnSpPr>
        <p:spPr bwMode="auto">
          <a:xfrm flipV="1">
            <a:off x="6223000" y="3763947"/>
            <a:ext cx="871538" cy="833391"/>
          </a:xfrm>
          <a:prstGeom prst="straightConnector1">
            <a:avLst/>
          </a:prstGeom>
          <a:noFill/>
          <a:ln w="28575">
            <a:solidFill>
              <a:srgbClr val="FF0000"/>
            </a:solidFill>
            <a:round/>
            <a:tailEnd type="stealth" w="med" len="lg"/>
          </a:ln>
          <a:effectLst/>
        </p:spPr>
      </p:cxnSp>
      <p:sp>
        <p:nvSpPr>
          <p:cNvPr id="38955" name="Text Box 43"/>
          <p:cNvSpPr txBox="1">
            <a:spLocks noChangeArrowheads="1"/>
          </p:cNvSpPr>
          <p:nvPr/>
        </p:nvSpPr>
        <p:spPr bwMode="auto">
          <a:xfrm>
            <a:off x="56388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=2</a:t>
            </a:r>
          </a:p>
        </p:txBody>
      </p:sp>
      <p:sp>
        <p:nvSpPr>
          <p:cNvPr id="38956" name="Text Box 44"/>
          <p:cNvSpPr txBox="1">
            <a:spLocks noChangeArrowheads="1"/>
          </p:cNvSpPr>
          <p:nvPr/>
        </p:nvSpPr>
        <p:spPr bwMode="auto">
          <a:xfrm>
            <a:off x="44958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</a:t>
            </a:r>
          </a:p>
        </p:txBody>
      </p:sp>
      <p:sp>
        <p:nvSpPr>
          <p:cNvPr id="38957" name="Text Box 45"/>
          <p:cNvSpPr txBox="1">
            <a:spLocks noChangeArrowheads="1"/>
          </p:cNvSpPr>
          <p:nvPr/>
        </p:nvSpPr>
        <p:spPr bwMode="auto">
          <a:xfrm>
            <a:off x="3276600" y="16003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=0</a:t>
            </a:r>
          </a:p>
        </p:txBody>
      </p:sp>
      <p:sp>
        <p:nvSpPr>
          <p:cNvPr id="38958" name="Text Box 46"/>
          <p:cNvSpPr txBox="1">
            <a:spLocks noChangeArrowheads="1"/>
          </p:cNvSpPr>
          <p:nvPr/>
        </p:nvSpPr>
        <p:spPr bwMode="auto">
          <a:xfrm>
            <a:off x="3276600" y="5029114"/>
            <a:ext cx="8382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38959" name="Text Box 47"/>
          <p:cNvSpPr txBox="1">
            <a:spLocks noChangeArrowheads="1"/>
          </p:cNvSpPr>
          <p:nvPr/>
        </p:nvSpPr>
        <p:spPr bwMode="auto">
          <a:xfrm>
            <a:off x="5715000" y="5018002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=3</a:t>
            </a:r>
          </a:p>
        </p:txBody>
      </p:sp>
      <p:sp>
        <p:nvSpPr>
          <p:cNvPr id="38960" name="Text Box 48"/>
          <p:cNvSpPr txBox="1">
            <a:spLocks noChangeArrowheads="1"/>
          </p:cNvSpPr>
          <p:nvPr/>
        </p:nvSpPr>
        <p:spPr bwMode="auto">
          <a:xfrm>
            <a:off x="6858000" y="281943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=6</a:t>
            </a:r>
          </a:p>
        </p:txBody>
      </p:sp>
      <p:sp>
        <p:nvSpPr>
          <p:cNvPr id="38961" name="Text Box 49"/>
          <p:cNvSpPr txBox="1">
            <a:spLocks noChangeArrowheads="1"/>
          </p:cNvSpPr>
          <p:nvPr/>
        </p:nvSpPr>
        <p:spPr bwMode="auto">
          <a:xfrm>
            <a:off x="8153400" y="1641575"/>
            <a:ext cx="7620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3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=8</a:t>
            </a:r>
          </a:p>
        </p:txBody>
      </p:sp>
      <p:sp>
        <p:nvSpPr>
          <p:cNvPr id="38962" name="Text Box 50"/>
          <p:cNvSpPr txBox="1">
            <a:spLocks noChangeArrowheads="1"/>
          </p:cNvSpPr>
          <p:nvPr/>
        </p:nvSpPr>
        <p:spPr bwMode="auto">
          <a:xfrm>
            <a:off x="8059738" y="4965617"/>
            <a:ext cx="914400" cy="39685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33" tIns="45716" rIns="91433" bIns="45716">
            <a:spAutoFit/>
          </a:bodyPr>
          <a:lstStyle/>
          <a:p>
            <a:pPr>
              <a:lnSpc>
                <a:spcPct val="100000"/>
              </a:lnSpc>
              <a:spcBef>
                <a:spcPct val="50000"/>
              </a:spcBef>
            </a:pP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p</a:t>
            </a:r>
            <a:r>
              <a:rPr kumimoji="1" lang="en-US" altLang="zh-CN" sz="1991" baseline="-25000">
                <a:solidFill>
                  <a:srgbClr val="FF000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1991">
                <a:solidFill>
                  <a:srgbClr val="FF0000"/>
                </a:solidFill>
                <a:latin typeface="Times New Roman" panose="02020603050405020304" pitchFamily="18" charset="0"/>
              </a:rPr>
              <a:t>=10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BF5D488-7C37-421C-9841-431E0BF2E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4AB289-0013-4790-9F61-0E5A345CC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Dijkstra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Dijkstra</a:t>
            </a:r>
            <a:r>
              <a:rPr lang="zh-CN" altLang="en-US" dirty="0"/>
              <a:t>算法也适用于无向图。但不适用于有负权边的图。</a:t>
            </a:r>
            <a:endParaRPr lang="en-US" altLang="zh-CN" dirty="0"/>
          </a:p>
          <a:p>
            <a:r>
              <a:rPr lang="en-US" altLang="zh-CN" dirty="0"/>
              <a:t>d[1,2] = 2 </a:t>
            </a:r>
          </a:p>
          <a:p>
            <a:r>
              <a:rPr lang="zh-CN" altLang="en-US" dirty="0"/>
              <a:t>但用</a:t>
            </a:r>
            <a:r>
              <a:rPr lang="en-US" altLang="zh-CN" dirty="0"/>
              <a:t>Dijkstra</a:t>
            </a:r>
            <a:r>
              <a:rPr lang="zh-CN" altLang="en-US" dirty="0"/>
              <a:t>算法求得 </a:t>
            </a:r>
            <a:r>
              <a:rPr lang="en-US" altLang="zh-CN" dirty="0"/>
              <a:t>d[1,2] = 3</a:t>
            </a:r>
            <a:endParaRPr lang="zh-CN" altLang="en-US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Oval 6"/>
          <p:cNvSpPr>
            <a:spLocks noChangeArrowheads="1"/>
          </p:cNvSpPr>
          <p:nvPr/>
        </p:nvSpPr>
        <p:spPr bwMode="auto">
          <a:xfrm>
            <a:off x="5829300" y="3389127"/>
            <a:ext cx="533400" cy="533370"/>
          </a:xfrm>
          <a:prstGeom prst="ellipse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33" tIns="45716" rIns="91433" bIns="45716" anchor="ctr"/>
          <a:lstStyle/>
          <a:p>
            <a:pPr algn="ctr"/>
            <a:r>
              <a:rPr lang="en-US" altLang="zh-CN" sz="2844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5" name="Oval 7"/>
          <p:cNvSpPr>
            <a:spLocks noChangeArrowheads="1"/>
          </p:cNvSpPr>
          <p:nvPr/>
        </p:nvSpPr>
        <p:spPr bwMode="auto">
          <a:xfrm>
            <a:off x="7653233" y="5919843"/>
            <a:ext cx="533400" cy="533370"/>
          </a:xfrm>
          <a:prstGeom prst="ellipse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33" tIns="45716" rIns="91433" bIns="45716" anchor="ctr"/>
          <a:lstStyle/>
          <a:p>
            <a:pPr algn="ctr"/>
            <a:r>
              <a:rPr lang="en-US" altLang="zh-CN" sz="2844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6" name="Oval 8"/>
          <p:cNvSpPr>
            <a:spLocks noChangeArrowheads="1"/>
          </p:cNvSpPr>
          <p:nvPr/>
        </p:nvSpPr>
        <p:spPr bwMode="auto">
          <a:xfrm>
            <a:off x="8804540" y="4489876"/>
            <a:ext cx="533400" cy="533370"/>
          </a:xfrm>
          <a:prstGeom prst="ellipse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33" tIns="45716" rIns="91433" bIns="45716" anchor="ctr"/>
          <a:lstStyle/>
          <a:p>
            <a:pPr algn="ctr"/>
            <a:r>
              <a:rPr lang="en-US" altLang="zh-CN" sz="2844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7" name="Text Box 22"/>
          <p:cNvSpPr txBox="1">
            <a:spLocks noChangeArrowheads="1"/>
          </p:cNvSpPr>
          <p:nvPr/>
        </p:nvSpPr>
        <p:spPr bwMode="auto">
          <a:xfrm>
            <a:off x="6362594" y="4751026"/>
            <a:ext cx="710118" cy="64677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33" tIns="45716" rIns="91433" bIns="45716">
            <a:spAutoFit/>
          </a:bodyPr>
          <a:lstStyle/>
          <a:p>
            <a:r>
              <a:rPr lang="en-US" altLang="zh-CN" sz="3603" dirty="0">
                <a:solidFill>
                  <a:schemeClr val="bg1"/>
                </a:solidFill>
              </a:rPr>
              <a:t>-2</a:t>
            </a:r>
          </a:p>
        </p:txBody>
      </p:sp>
      <p:sp>
        <p:nvSpPr>
          <p:cNvPr id="8" name="Text Box 23"/>
          <p:cNvSpPr txBox="1">
            <a:spLocks noChangeArrowheads="1"/>
          </p:cNvSpPr>
          <p:nvPr/>
        </p:nvSpPr>
        <p:spPr bwMode="auto">
          <a:xfrm>
            <a:off x="7794199" y="3844387"/>
            <a:ext cx="413882" cy="58848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33" tIns="45716" rIns="91433" bIns="45716">
            <a:spAutoFit/>
          </a:bodyPr>
          <a:lstStyle/>
          <a:p>
            <a:r>
              <a:rPr lang="en-US" altLang="zh-CN" sz="3224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9" name="Text Box 24"/>
          <p:cNvSpPr txBox="1">
            <a:spLocks noChangeArrowheads="1"/>
          </p:cNvSpPr>
          <p:nvPr/>
        </p:nvSpPr>
        <p:spPr bwMode="auto">
          <a:xfrm>
            <a:off x="8572047" y="5207032"/>
            <a:ext cx="646501" cy="64677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33" tIns="45716" rIns="91433" bIns="45716">
            <a:spAutoFit/>
          </a:bodyPr>
          <a:lstStyle/>
          <a:p>
            <a:r>
              <a:rPr lang="en-US" altLang="zh-CN" sz="3603" dirty="0">
                <a:solidFill>
                  <a:schemeClr val="bg1"/>
                </a:solidFill>
              </a:rPr>
              <a:t>4</a:t>
            </a:r>
          </a:p>
        </p:txBody>
      </p:sp>
      <p:cxnSp>
        <p:nvCxnSpPr>
          <p:cNvPr id="14" name="直接连接符 13"/>
          <p:cNvCxnSpPr>
            <a:endCxn id="5" idx="1"/>
          </p:cNvCxnSpPr>
          <p:nvPr/>
        </p:nvCxnSpPr>
        <p:spPr>
          <a:xfrm>
            <a:off x="6115057" y="3922466"/>
            <a:ext cx="1616569" cy="2075349"/>
          </a:xfrm>
          <a:prstGeom prst="line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cxnSp>
      <p:cxnSp>
        <p:nvCxnSpPr>
          <p:cNvPr id="18" name="直接连接符 17"/>
          <p:cNvCxnSpPr>
            <a:stCxn id="4" idx="5"/>
            <a:endCxn id="6" idx="1"/>
          </p:cNvCxnSpPr>
          <p:nvPr/>
        </p:nvCxnSpPr>
        <p:spPr>
          <a:xfrm>
            <a:off x="6283984" y="3844386"/>
            <a:ext cx="2598552" cy="723693"/>
          </a:xfrm>
          <a:prstGeom prst="line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cxnSp>
      <p:cxnSp>
        <p:nvCxnSpPr>
          <p:cNvPr id="21" name="直接连接符 20"/>
          <p:cNvCxnSpPr>
            <a:stCxn id="6" idx="3"/>
            <a:endCxn id="5" idx="7"/>
          </p:cNvCxnSpPr>
          <p:nvPr/>
        </p:nvCxnSpPr>
        <p:spPr>
          <a:xfrm flipH="1">
            <a:off x="8108524" y="4944787"/>
            <a:ext cx="774267" cy="1053028"/>
          </a:xfrm>
          <a:prstGeom prst="line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D04BE2-CA01-B927-D9AA-8B7448EE4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048C89-ADF6-A4A1-7846-A2A93C6BA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阿宁有一个可以使用任意次的技能：假设阿宁当前在节点 </a:t>
            </a:r>
            <a:r>
              <a:rPr lang="en-US" altLang="zh-CN" dirty="0"/>
              <a:t>x</a:t>
            </a:r>
            <a:r>
              <a:rPr lang="zh-CN" altLang="en-US" dirty="0"/>
              <a:t>，有一条节点 </a:t>
            </a:r>
            <a:r>
              <a:rPr lang="en-US" altLang="zh-CN" dirty="0"/>
              <a:t>x </a:t>
            </a:r>
            <a:r>
              <a:rPr lang="zh-CN" altLang="en-US" dirty="0"/>
              <a:t>到 节点 </a:t>
            </a:r>
            <a:r>
              <a:rPr lang="en-US" altLang="zh-CN" dirty="0">
                <a:effectLst/>
              </a:rPr>
              <a:t>y</a:t>
            </a:r>
            <a:r>
              <a:rPr lang="zh-CN" altLang="en-US" dirty="0"/>
              <a:t> 的边，阿宁可以选择节点 </a:t>
            </a:r>
            <a:r>
              <a:rPr lang="en-US" altLang="zh-CN" dirty="0">
                <a:effectLst/>
              </a:rPr>
              <a:t>y</a:t>
            </a:r>
            <a:r>
              <a:rPr lang="zh-CN" altLang="en-US" dirty="0"/>
              <a:t> 的一条出边，修改成</a:t>
            </a:r>
            <a:r>
              <a:rPr lang="en-US" altLang="zh-CN" dirty="0"/>
              <a:t>x </a:t>
            </a:r>
            <a:r>
              <a:rPr lang="zh-CN" altLang="en-US" dirty="0"/>
              <a:t>走到 </a:t>
            </a:r>
            <a:r>
              <a:rPr lang="en-US" altLang="zh-CN" dirty="0">
                <a:effectLst/>
              </a:rPr>
              <a:t>y</a:t>
            </a:r>
            <a:r>
              <a:rPr lang="zh-CN" altLang="en-US" dirty="0"/>
              <a:t> 的边，边权不变。 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如果新生成的</a:t>
            </a:r>
            <a:r>
              <a:rPr lang="en-US" altLang="zh-CN" dirty="0"/>
              <a:t>x-y</a:t>
            </a:r>
            <a:r>
              <a:rPr lang="zh-CN" altLang="en-US" dirty="0"/>
              <a:t>的边不是最短路中的边  那就不用换</a:t>
            </a:r>
            <a:r>
              <a:rPr lang="en-US" altLang="zh-CN" dirty="0"/>
              <a:t>——</a:t>
            </a:r>
            <a:r>
              <a:rPr lang="zh-CN" altLang="en-US" dirty="0"/>
              <a:t>所以不仅</a:t>
            </a:r>
            <a:r>
              <a:rPr lang="en-US" altLang="zh-CN" dirty="0"/>
              <a:t>x </a:t>
            </a:r>
            <a:r>
              <a:rPr lang="zh-CN" altLang="en-US" dirty="0"/>
              <a:t>是最短路中要到的，</a:t>
            </a:r>
            <a:r>
              <a:rPr lang="en-US" altLang="zh-CN" dirty="0"/>
              <a:t>y</a:t>
            </a:r>
            <a:r>
              <a:rPr lang="zh-CN" altLang="en-US" dirty="0"/>
              <a:t>也是</a:t>
            </a:r>
            <a:endParaRPr lang="en-US" altLang="zh-CN" dirty="0"/>
          </a:p>
          <a:p>
            <a:r>
              <a:rPr lang="zh-CN" altLang="en-US" dirty="0"/>
              <a:t>并且对于</a:t>
            </a:r>
            <a:r>
              <a:rPr lang="en-US" altLang="zh-CN" dirty="0"/>
              <a:t>x-y</a:t>
            </a:r>
            <a:r>
              <a:rPr lang="zh-CN" altLang="en-US" dirty="0"/>
              <a:t>来说 是只用一次的</a:t>
            </a:r>
          </a:p>
        </p:txBody>
      </p:sp>
    </p:spTree>
    <p:extLst>
      <p:ext uri="{BB962C8B-B14F-4D97-AF65-F5344CB8AC3E}">
        <p14:creationId xmlns:p14="http://schemas.microsoft.com/office/powerpoint/2010/main" val="179700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6B1739-F9A0-B7A8-9E22-5EDE6B65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B-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左右互博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3A26F8-315F-D147-62F3-590C932D9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讨厌鬼在和小甜妹在玩石头游戏。 </a:t>
            </a:r>
          </a:p>
          <a:p>
            <a:r>
              <a:rPr lang="zh-CN" altLang="en-US" dirty="0"/>
              <a:t>游戏一开始有 </a:t>
            </a:r>
            <a:r>
              <a:rPr lang="en-US" altLang="zh-CN" dirty="0"/>
              <a:t>n </a:t>
            </a:r>
            <a:r>
              <a:rPr lang="zh-CN" altLang="en-US" dirty="0"/>
              <a:t>堆石</a:t>
            </a:r>
            <a:r>
              <a:rPr lang="zh-CN" altLang="en-US" dirty="0">
                <a:effectLst/>
              </a:rPr>
              <a:t>子</a:t>
            </a:r>
            <a:r>
              <a:rPr lang="zh-CN" altLang="en-US" dirty="0"/>
              <a:t>，第 </a:t>
            </a:r>
            <a:r>
              <a:rPr lang="en-US" altLang="zh-CN" dirty="0" err="1"/>
              <a:t>i</a:t>
            </a:r>
            <a:r>
              <a:rPr lang="en-US" altLang="zh-CN" dirty="0"/>
              <a:t> </a:t>
            </a:r>
            <a:r>
              <a:rPr lang="zh-CN" altLang="en-US" dirty="0"/>
              <a:t>堆石</a:t>
            </a:r>
            <a:r>
              <a:rPr lang="zh-CN" altLang="en-US" dirty="0">
                <a:effectLst/>
              </a:rPr>
              <a:t>子</a:t>
            </a:r>
            <a:r>
              <a:rPr lang="zh-CN" altLang="en-US" dirty="0"/>
              <a:t>，有 </a:t>
            </a:r>
            <a:r>
              <a:rPr lang="en-US" altLang="zh-CN" dirty="0"/>
              <a:t>ai</a:t>
            </a:r>
            <a:r>
              <a:rPr lang="zh-CN" altLang="en-US" dirty="0"/>
              <a:t>个石子。两人轮流进行游戏。 </a:t>
            </a:r>
          </a:p>
          <a:p>
            <a:r>
              <a:rPr lang="zh-CN" altLang="en-US" dirty="0"/>
              <a:t>轮到某个人时，这个人先选</a:t>
            </a:r>
            <a:r>
              <a:rPr lang="zh-CN" altLang="en-US" dirty="0">
                <a:effectLst/>
              </a:rPr>
              <a:t>数量为 </a:t>
            </a:r>
            <a:r>
              <a:rPr lang="en-US" altLang="zh-CN" dirty="0"/>
              <a:t>x(x&gt;1) </a:t>
            </a:r>
            <a:r>
              <a:rPr lang="zh-CN" altLang="en-US" dirty="0">
                <a:effectLst/>
              </a:rPr>
              <a:t>的</a:t>
            </a:r>
            <a:r>
              <a:rPr lang="zh-CN" altLang="en-US" dirty="0"/>
              <a:t>一堆石子，然后选择一个整数 </a:t>
            </a:r>
            <a:r>
              <a:rPr lang="en-US" altLang="zh-CN" dirty="0"/>
              <a:t>y(2≤y≤x)</a:t>
            </a:r>
            <a:r>
              <a:rPr lang="zh-CN" altLang="en-US" dirty="0"/>
              <a:t>，将选择的 </a:t>
            </a:r>
            <a:r>
              <a:rPr lang="en-US" altLang="zh-CN" dirty="0"/>
              <a:t>x </a:t>
            </a:r>
            <a:r>
              <a:rPr lang="zh-CN" altLang="en-US" dirty="0"/>
              <a:t>个石子分为两堆石子，数量分别为 ⌊</a:t>
            </a:r>
            <a:r>
              <a:rPr lang="en-US" altLang="zh-CN" dirty="0"/>
              <a:t>x/y⌋</a:t>
            </a:r>
            <a:r>
              <a:rPr lang="zh-CN" altLang="en-US" dirty="0"/>
              <a:t>和 </a:t>
            </a:r>
            <a:r>
              <a:rPr lang="en-US" altLang="zh-CN" dirty="0"/>
              <a:t>x−⌊x/y⌋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当有某个人不能操作时，则失败，另一个人胜利。 </a:t>
            </a:r>
          </a:p>
          <a:p>
            <a:r>
              <a:rPr lang="zh-CN" altLang="en-US" dirty="0"/>
              <a:t>两人都绝顶聪明，必定使用最佳策略。讨厌鬼先手，他想知道他能不能获得胜利？</a:t>
            </a:r>
            <a:br>
              <a:rPr lang="zh-CN" altLang="en-US" dirty="0"/>
            </a:b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0026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DD0F3-BF08-D093-54DA-50BDA702F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B6017D-92A8-1047-1796-73469D83E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07427" cy="4667250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x</a:t>
            </a:r>
            <a:r>
              <a:rPr lang="zh-CN" altLang="en-US" dirty="0"/>
              <a:t>到</a:t>
            </a:r>
            <a:r>
              <a:rPr lang="en-US" altLang="zh-CN" dirty="0"/>
              <a:t>y</a:t>
            </a:r>
            <a:r>
              <a:rPr lang="zh-CN" altLang="en-US" dirty="0"/>
              <a:t>的权值 有可能是他自己的边权也有可能是</a:t>
            </a:r>
            <a:r>
              <a:rPr lang="en-US" altLang="zh-CN" dirty="0"/>
              <a:t>y</a:t>
            </a:r>
            <a:r>
              <a:rPr lang="zh-CN" altLang="en-US" dirty="0"/>
              <a:t>连出去的边</a:t>
            </a:r>
            <a:endParaRPr lang="en-US" altLang="zh-CN" dirty="0"/>
          </a:p>
          <a:p>
            <a:r>
              <a:rPr lang="zh-CN" altLang="en-US" dirty="0"/>
              <a:t>如果是</a:t>
            </a:r>
            <a:r>
              <a:rPr lang="en-US" altLang="zh-CN" dirty="0"/>
              <a:t>y</a:t>
            </a:r>
            <a:r>
              <a:rPr lang="zh-CN" altLang="en-US" dirty="0"/>
              <a:t>连出去的边 那么</a:t>
            </a:r>
            <a:r>
              <a:rPr lang="en-US" altLang="zh-CN" dirty="0"/>
              <a:t>y</a:t>
            </a:r>
            <a:r>
              <a:rPr lang="zh-CN" altLang="en-US" dirty="0"/>
              <a:t>的出边就会少一个，即会影响</a:t>
            </a:r>
            <a:r>
              <a:rPr lang="en-US" altLang="zh-CN" dirty="0"/>
              <a:t>y</a:t>
            </a:r>
            <a:r>
              <a:rPr lang="zh-CN" altLang="en-US" dirty="0"/>
              <a:t>到后面的点的边权</a:t>
            </a:r>
            <a:endParaRPr lang="en-US" altLang="zh-CN" dirty="0"/>
          </a:p>
          <a:p>
            <a:r>
              <a:rPr lang="zh-CN" altLang="en-US" dirty="0"/>
              <a:t>但是再往下走就不影响了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选择在</a:t>
            </a:r>
            <a:r>
              <a:rPr lang="en-US" altLang="zh-CN" dirty="0"/>
              <a:t>y</a:t>
            </a:r>
            <a:r>
              <a:rPr lang="zh-CN" altLang="en-US" dirty="0"/>
              <a:t>点往下走的时候考虑要不要换边而不是在</a:t>
            </a:r>
            <a:r>
              <a:rPr lang="en-US" altLang="zh-CN" dirty="0"/>
              <a:t>x</a:t>
            </a:r>
            <a:r>
              <a:rPr lang="zh-CN" altLang="en-US" dirty="0"/>
              <a:t>点就考虑这个问题</a:t>
            </a:r>
            <a:endParaRPr lang="en-US" altLang="zh-CN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22245FB9-A0BF-DAB4-9042-60A71BE3EB66}"/>
              </a:ext>
            </a:extLst>
          </p:cNvPr>
          <p:cNvSpPr/>
          <p:nvPr/>
        </p:nvSpPr>
        <p:spPr>
          <a:xfrm>
            <a:off x="7162800" y="1499053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841F1CF-BD96-88EB-4A5C-1D332C052D31}"/>
              </a:ext>
            </a:extLst>
          </p:cNvPr>
          <p:cNvSpPr/>
          <p:nvPr/>
        </p:nvSpPr>
        <p:spPr>
          <a:xfrm>
            <a:off x="7282542" y="3348151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y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063D8A2-A9F2-B440-2F05-02C92F5D00F7}"/>
              </a:ext>
            </a:extLst>
          </p:cNvPr>
          <p:cNvSpPr/>
          <p:nvPr/>
        </p:nvSpPr>
        <p:spPr>
          <a:xfrm>
            <a:off x="6629399" y="5197249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634CF6AE-F008-8D93-E14E-0DF2CE6B4583}"/>
              </a:ext>
            </a:extLst>
          </p:cNvPr>
          <p:cNvSpPr/>
          <p:nvPr/>
        </p:nvSpPr>
        <p:spPr>
          <a:xfrm>
            <a:off x="7728857" y="5203371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A8308B50-C6CF-4F10-C87A-B94C86FEDD48}"/>
              </a:ext>
            </a:extLst>
          </p:cNvPr>
          <p:cNvSpPr/>
          <p:nvPr/>
        </p:nvSpPr>
        <p:spPr>
          <a:xfrm>
            <a:off x="8828313" y="5197248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4537BCD2-FFED-EA5C-E1F6-B720A1066146}"/>
              </a:ext>
            </a:extLst>
          </p:cNvPr>
          <p:cNvSpPr/>
          <p:nvPr/>
        </p:nvSpPr>
        <p:spPr>
          <a:xfrm>
            <a:off x="9938657" y="5194187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984EC19-D21C-F8FA-30F7-1395F7837DDB}"/>
              </a:ext>
            </a:extLst>
          </p:cNvPr>
          <p:cNvCxnSpPr>
            <a:cxnSpLocks/>
            <a:stCxn id="4" idx="4"/>
            <a:endCxn id="5" idx="0"/>
          </p:cNvCxnSpPr>
          <p:nvPr/>
        </p:nvCxnSpPr>
        <p:spPr>
          <a:xfrm>
            <a:off x="7489372" y="2152196"/>
            <a:ext cx="119742" cy="119595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1CB3AA9C-FD53-0613-55EA-1158F65E5C54}"/>
              </a:ext>
            </a:extLst>
          </p:cNvPr>
          <p:cNvCxnSpPr>
            <a:stCxn id="5" idx="4"/>
            <a:endCxn id="6" idx="0"/>
          </p:cNvCxnSpPr>
          <p:nvPr/>
        </p:nvCxnSpPr>
        <p:spPr>
          <a:xfrm flipH="1">
            <a:off x="6955971" y="4001294"/>
            <a:ext cx="653143" cy="119595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1D151CD-E3EB-A516-779C-3CCFB5AC0AA7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7609114" y="4001294"/>
            <a:ext cx="446314" cy="119595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C9677F2-CEE0-BC3C-0AB3-914868E06568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>
            <a:off x="7609114" y="4001294"/>
            <a:ext cx="1545771" cy="1195954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9C8FD217-2913-78B3-5711-8929FF6FCCE5}"/>
              </a:ext>
            </a:extLst>
          </p:cNvPr>
          <p:cNvCxnSpPr>
            <a:cxnSpLocks/>
            <a:stCxn id="5" idx="4"/>
            <a:endCxn id="9" idx="0"/>
          </p:cNvCxnSpPr>
          <p:nvPr/>
        </p:nvCxnSpPr>
        <p:spPr>
          <a:xfrm>
            <a:off x="7609114" y="4001294"/>
            <a:ext cx="2656115" cy="1192893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3041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87DF9-86BE-4B8A-E6FF-B13965FB0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6E81C8-3C9E-718E-944D-CBDE5E50B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21E011-2328-8A9F-DAD2-3C7AFD237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07427" cy="4667250"/>
          </a:xfrm>
        </p:spPr>
        <p:txBody>
          <a:bodyPr>
            <a:normAutofit/>
          </a:bodyPr>
          <a:lstStyle/>
          <a:p>
            <a:r>
              <a:rPr lang="zh-CN" altLang="en-US" dirty="0"/>
              <a:t>那</a:t>
            </a:r>
            <a:r>
              <a:rPr lang="en-US" altLang="zh-CN" dirty="0"/>
              <a:t>x-y</a:t>
            </a:r>
            <a:r>
              <a:rPr lang="zh-CN" altLang="en-US" dirty="0"/>
              <a:t>的权值怎么办？</a:t>
            </a:r>
            <a:endParaRPr lang="en-US" altLang="zh-CN" dirty="0"/>
          </a:p>
          <a:p>
            <a:r>
              <a:rPr lang="zh-CN" altLang="en-US" dirty="0"/>
              <a:t>先欠着</a:t>
            </a:r>
            <a:endParaRPr lang="en-US" altLang="zh-CN" dirty="0"/>
          </a:p>
          <a:p>
            <a:r>
              <a:rPr lang="en-US" altLang="zh-CN" dirty="0"/>
              <a:t>Dis[x][0] </a:t>
            </a:r>
            <a:r>
              <a:rPr lang="zh-CN" altLang="en-US" dirty="0"/>
              <a:t>表示走到</a:t>
            </a:r>
            <a:r>
              <a:rPr lang="en-US" altLang="zh-CN" dirty="0"/>
              <a:t>x </a:t>
            </a:r>
            <a:r>
              <a:rPr lang="zh-CN" altLang="en-US" dirty="0"/>
              <a:t>从前一个点到</a:t>
            </a:r>
            <a:r>
              <a:rPr lang="en-US" altLang="zh-CN" dirty="0"/>
              <a:t>x</a:t>
            </a:r>
            <a:r>
              <a:rPr lang="zh-CN" altLang="en-US" dirty="0"/>
              <a:t>的权值没欠着的最短路</a:t>
            </a:r>
            <a:endParaRPr lang="en-US" altLang="zh-CN" dirty="0"/>
          </a:p>
          <a:p>
            <a:r>
              <a:rPr lang="en-US" altLang="zh-CN" dirty="0"/>
              <a:t>Dis[x][1]</a:t>
            </a:r>
            <a:r>
              <a:rPr lang="zh-CN" altLang="en-US" dirty="0"/>
              <a:t>表示走到</a:t>
            </a:r>
            <a:r>
              <a:rPr lang="en-US" altLang="zh-CN" dirty="0"/>
              <a:t>x</a:t>
            </a:r>
            <a:r>
              <a:rPr lang="zh-CN" altLang="en-US" dirty="0"/>
              <a:t> 但从前一个点到</a:t>
            </a:r>
            <a:r>
              <a:rPr lang="en-US" altLang="zh-CN" dirty="0"/>
              <a:t>x</a:t>
            </a:r>
            <a:r>
              <a:rPr lang="zh-CN" altLang="en-US" dirty="0"/>
              <a:t>的权值先欠着的最短路</a:t>
            </a:r>
            <a:endParaRPr lang="en-US" altLang="zh-CN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A317EF68-A320-3573-6994-12838576993C}"/>
              </a:ext>
            </a:extLst>
          </p:cNvPr>
          <p:cNvSpPr/>
          <p:nvPr/>
        </p:nvSpPr>
        <p:spPr>
          <a:xfrm>
            <a:off x="7162800" y="1499053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D90AD8F-C4E7-4ED6-CFBA-A914CCD8A28D}"/>
              </a:ext>
            </a:extLst>
          </p:cNvPr>
          <p:cNvSpPr/>
          <p:nvPr/>
        </p:nvSpPr>
        <p:spPr>
          <a:xfrm>
            <a:off x="7282542" y="3348151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y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55C0C7D-D72A-92CF-0EEF-831F990ED8E2}"/>
              </a:ext>
            </a:extLst>
          </p:cNvPr>
          <p:cNvSpPr/>
          <p:nvPr/>
        </p:nvSpPr>
        <p:spPr>
          <a:xfrm>
            <a:off x="6629399" y="5197249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DB1A4A07-0DD4-9C38-6CE9-BD27ABCFA8C9}"/>
              </a:ext>
            </a:extLst>
          </p:cNvPr>
          <p:cNvSpPr/>
          <p:nvPr/>
        </p:nvSpPr>
        <p:spPr>
          <a:xfrm>
            <a:off x="7728857" y="5203371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A5898B7-A912-FEE7-F47A-AEC0C875892D}"/>
              </a:ext>
            </a:extLst>
          </p:cNvPr>
          <p:cNvSpPr/>
          <p:nvPr/>
        </p:nvSpPr>
        <p:spPr>
          <a:xfrm>
            <a:off x="8828313" y="5197248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24FD8E8-325B-2C56-E9E5-DC53BDC4FC47}"/>
              </a:ext>
            </a:extLst>
          </p:cNvPr>
          <p:cNvSpPr/>
          <p:nvPr/>
        </p:nvSpPr>
        <p:spPr>
          <a:xfrm>
            <a:off x="9938657" y="5194187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60BAF3F-E48F-3633-F899-A19A1BC687BC}"/>
              </a:ext>
            </a:extLst>
          </p:cNvPr>
          <p:cNvCxnSpPr>
            <a:cxnSpLocks/>
            <a:stCxn id="4" idx="4"/>
            <a:endCxn id="5" idx="0"/>
          </p:cNvCxnSpPr>
          <p:nvPr/>
        </p:nvCxnSpPr>
        <p:spPr>
          <a:xfrm>
            <a:off x="7489372" y="2152196"/>
            <a:ext cx="119742" cy="119595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841B244-6C3F-6DF3-7D1E-30F9A09BDA02}"/>
              </a:ext>
            </a:extLst>
          </p:cNvPr>
          <p:cNvCxnSpPr>
            <a:stCxn id="5" idx="4"/>
            <a:endCxn id="6" idx="0"/>
          </p:cNvCxnSpPr>
          <p:nvPr/>
        </p:nvCxnSpPr>
        <p:spPr>
          <a:xfrm flipH="1">
            <a:off x="6955971" y="4001294"/>
            <a:ext cx="653143" cy="119595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5DF9D551-4BDF-DE8F-8865-F6FABC72216D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7609114" y="4001294"/>
            <a:ext cx="446314" cy="119595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6200150-0DF1-10C9-25D5-AD07FBCD8422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>
            <a:off x="7609114" y="4001294"/>
            <a:ext cx="1545771" cy="1195954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1E9E1874-EFCE-A348-DAD7-6271CA1D5B69}"/>
              </a:ext>
            </a:extLst>
          </p:cNvPr>
          <p:cNvCxnSpPr>
            <a:cxnSpLocks/>
            <a:stCxn id="5" idx="4"/>
            <a:endCxn id="9" idx="0"/>
          </p:cNvCxnSpPr>
          <p:nvPr/>
        </p:nvCxnSpPr>
        <p:spPr>
          <a:xfrm>
            <a:off x="7609114" y="4001294"/>
            <a:ext cx="2656115" cy="1192893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id="{CA8356CE-EF8B-F14A-75A2-C739C2154DFF}"/>
              </a:ext>
            </a:extLst>
          </p:cNvPr>
          <p:cNvSpPr/>
          <p:nvPr/>
        </p:nvSpPr>
        <p:spPr>
          <a:xfrm>
            <a:off x="8665027" y="3342028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44353401-AB48-96E7-CB9A-AAD540779B0A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>
            <a:off x="7489372" y="2152196"/>
            <a:ext cx="1502227" cy="1189832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5" name="椭圆 14">
            <a:extLst>
              <a:ext uri="{FF2B5EF4-FFF2-40B4-BE49-F238E27FC236}">
                <a16:creationId xmlns:a16="http://schemas.microsoft.com/office/drawing/2014/main" id="{3D2CEF5F-8866-340B-CA49-C811E26BE58F}"/>
              </a:ext>
            </a:extLst>
          </p:cNvPr>
          <p:cNvSpPr/>
          <p:nvPr/>
        </p:nvSpPr>
        <p:spPr>
          <a:xfrm>
            <a:off x="10210798" y="3330801"/>
            <a:ext cx="653143" cy="65314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652545F9-0D48-6D66-EAA5-BCE5431E46BD}"/>
              </a:ext>
            </a:extLst>
          </p:cNvPr>
          <p:cNvCxnSpPr>
            <a:cxnSpLocks/>
            <a:stCxn id="4" idx="4"/>
            <a:endCxn id="15" idx="0"/>
          </p:cNvCxnSpPr>
          <p:nvPr/>
        </p:nvCxnSpPr>
        <p:spPr>
          <a:xfrm>
            <a:off x="7489372" y="2152196"/>
            <a:ext cx="3047998" cy="117860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54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96BFB9-B751-821D-25E4-3ADE5014D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J-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画直线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F5A037-D695-277F-046C-FD5BF1F7D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在二维平面上有 </a:t>
            </a:r>
            <a:r>
              <a:rPr lang="en-US" altLang="zh-CN" dirty="0"/>
              <a:t>n </a:t>
            </a:r>
            <a:r>
              <a:rPr lang="zh-CN" altLang="en-US" dirty="0"/>
              <a:t>个点，初始都没被染过色。</a:t>
            </a:r>
            <a:br>
              <a:rPr lang="zh-CN" altLang="en-US" dirty="0"/>
            </a:br>
            <a:r>
              <a:rPr lang="zh-CN" altLang="en-US" dirty="0"/>
              <a:t>阿宁每次选一个之前没有选过的颜色 </a:t>
            </a:r>
            <a:r>
              <a:rPr lang="en-US" altLang="zh-CN" dirty="0"/>
              <a:t>u</a:t>
            </a:r>
            <a:r>
              <a:rPr lang="zh-CN" altLang="en-US" dirty="0"/>
              <a:t>。在平面上画一条直线，直线可能经过两类点： </a:t>
            </a:r>
          </a:p>
          <a:p>
            <a:r>
              <a:rPr lang="en-US" altLang="zh-CN" dirty="0"/>
              <a:t>1. </a:t>
            </a:r>
            <a:r>
              <a:rPr lang="zh-CN" altLang="en-US" dirty="0"/>
              <a:t>对于被当前画的直线经过的点，且没有被染色，将其染成颜色 </a:t>
            </a:r>
            <a:r>
              <a:rPr lang="en-US" altLang="zh-CN" dirty="0"/>
              <a:t>u</a:t>
            </a:r>
            <a:r>
              <a:rPr lang="zh-CN" altLang="en-US" dirty="0"/>
              <a:t>。 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对于被当前画的直线经过的点，且已经被染过色的点，假设这其中有个点的颜色为 </a:t>
            </a:r>
            <a:r>
              <a:rPr lang="en-US" altLang="zh-CN" dirty="0">
                <a:effectLst/>
              </a:rPr>
              <a:t>v</a:t>
            </a:r>
            <a:r>
              <a:rPr lang="zh-CN" altLang="en-US" dirty="0"/>
              <a:t>，将所有颜色为 </a:t>
            </a:r>
            <a:r>
              <a:rPr lang="en-US" altLang="zh-CN" dirty="0">
                <a:effectLst/>
              </a:rPr>
              <a:t>v</a:t>
            </a:r>
            <a:r>
              <a:rPr lang="zh-CN" altLang="en-US" dirty="0"/>
              <a:t> 的点染色为 </a:t>
            </a:r>
            <a:r>
              <a:rPr lang="en-US" altLang="zh-CN" dirty="0"/>
              <a:t>u</a:t>
            </a:r>
            <a:r>
              <a:rPr lang="zh-CN" altLang="en-US" dirty="0"/>
              <a:t>。 </a:t>
            </a:r>
          </a:p>
          <a:p>
            <a:r>
              <a:rPr lang="zh-CN" altLang="en-US" dirty="0"/>
              <a:t>问阿宁最少需要画几条直线，这 </a:t>
            </a:r>
            <a:r>
              <a:rPr lang="en-US" altLang="zh-CN" dirty="0"/>
              <a:t>n </a:t>
            </a:r>
            <a:r>
              <a:rPr lang="zh-CN" altLang="en-US" dirty="0"/>
              <a:t>个点被染成同一个颜色？</a:t>
            </a:r>
          </a:p>
        </p:txBody>
      </p:sp>
    </p:spTree>
    <p:extLst>
      <p:ext uri="{BB962C8B-B14F-4D97-AF65-F5344CB8AC3E}">
        <p14:creationId xmlns:p14="http://schemas.microsoft.com/office/powerpoint/2010/main" val="24038213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9609C6-A656-0626-0E88-ABF50DB53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14" name="内容占位符 13">
            <a:extLst>
              <a:ext uri="{FF2B5EF4-FFF2-40B4-BE49-F238E27FC236}">
                <a16:creationId xmlns:a16="http://schemas.microsoft.com/office/drawing/2014/main" id="{F82A2651-5A10-C076-7337-87AF3F8BE9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1322340"/>
              </p:ext>
            </p:extLst>
          </p:nvPr>
        </p:nvGraphicFramePr>
        <p:xfrm>
          <a:off x="1436914" y="690514"/>
          <a:ext cx="7200000" cy="576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295817398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33113803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269391205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98875193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30701527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50182009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8938554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81699805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70953620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194389586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680449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284615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462209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495306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857645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183322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579323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101070"/>
                  </a:ext>
                </a:extLst>
              </a:tr>
            </a:tbl>
          </a:graphicData>
        </a:graphic>
      </p:graphicFrame>
      <p:sp>
        <p:nvSpPr>
          <p:cNvPr id="4" name="椭圆 3">
            <a:extLst>
              <a:ext uri="{FF2B5EF4-FFF2-40B4-BE49-F238E27FC236}">
                <a16:creationId xmlns:a16="http://schemas.microsoft.com/office/drawing/2014/main" id="{145B2C96-D6A6-DF49-8C68-93373894BE75}"/>
              </a:ext>
            </a:extLst>
          </p:cNvPr>
          <p:cNvSpPr/>
          <p:nvPr/>
        </p:nvSpPr>
        <p:spPr>
          <a:xfrm>
            <a:off x="6379028" y="1284513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4529FAC-B5C1-5019-ABA1-E9ED8CC1CFBF}"/>
              </a:ext>
            </a:extLst>
          </p:cNvPr>
          <p:cNvSpPr/>
          <p:nvPr/>
        </p:nvSpPr>
        <p:spPr>
          <a:xfrm>
            <a:off x="2024743" y="5627914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7EACDE9-F995-6A3A-31E7-B7D7E2D564C2}"/>
              </a:ext>
            </a:extLst>
          </p:cNvPr>
          <p:cNvSpPr/>
          <p:nvPr/>
        </p:nvSpPr>
        <p:spPr>
          <a:xfrm>
            <a:off x="7794172" y="4920341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F040FE21-6DC1-5917-C250-91A19277E56C}"/>
              </a:ext>
            </a:extLst>
          </p:cNvPr>
          <p:cNvSpPr/>
          <p:nvPr/>
        </p:nvSpPr>
        <p:spPr>
          <a:xfrm>
            <a:off x="4938942" y="4920342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F621906-71D5-D1A2-1400-8E39C96D7E95}"/>
              </a:ext>
            </a:extLst>
          </p:cNvPr>
          <p:cNvSpPr/>
          <p:nvPr/>
        </p:nvSpPr>
        <p:spPr>
          <a:xfrm>
            <a:off x="6379028" y="3483428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F8FC6A12-8F25-E13B-2542-7630B248C3A3}"/>
              </a:ext>
            </a:extLst>
          </p:cNvPr>
          <p:cNvSpPr/>
          <p:nvPr/>
        </p:nvSpPr>
        <p:spPr>
          <a:xfrm>
            <a:off x="3483428" y="592542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70CDCC8-CF1C-5880-FBEF-A3A1642ECC14}"/>
              </a:ext>
            </a:extLst>
          </p:cNvPr>
          <p:cNvSpPr/>
          <p:nvPr/>
        </p:nvSpPr>
        <p:spPr>
          <a:xfrm>
            <a:off x="2024743" y="3483428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7E1F93B-5E62-E48E-0362-AFD84FAACF3C}"/>
              </a:ext>
            </a:extLst>
          </p:cNvPr>
          <p:cNvSpPr/>
          <p:nvPr/>
        </p:nvSpPr>
        <p:spPr>
          <a:xfrm>
            <a:off x="4191000" y="1284514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51CF735-5C04-D325-BEF8-9C4B8BFC1500}"/>
              </a:ext>
            </a:extLst>
          </p:cNvPr>
          <p:cNvSpPr/>
          <p:nvPr/>
        </p:nvSpPr>
        <p:spPr>
          <a:xfrm>
            <a:off x="2797629" y="2010115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A65C4B4-18C2-669C-DD55-2F2F24AD4B65}"/>
              </a:ext>
            </a:extLst>
          </p:cNvPr>
          <p:cNvSpPr/>
          <p:nvPr/>
        </p:nvSpPr>
        <p:spPr>
          <a:xfrm>
            <a:off x="4201885" y="3472542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83828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85D6CD-951D-74FE-3194-1FFEA3053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E22C35-F6F7-8902-AFD1-5B9A7F257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13">
            <a:extLst>
              <a:ext uri="{FF2B5EF4-FFF2-40B4-BE49-F238E27FC236}">
                <a16:creationId xmlns:a16="http://schemas.microsoft.com/office/drawing/2014/main" id="{39705265-5B4D-5BD5-4BF4-EC31F07DC75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2394220"/>
              </p:ext>
            </p:extLst>
          </p:nvPr>
        </p:nvGraphicFramePr>
        <p:xfrm>
          <a:off x="1436914" y="690514"/>
          <a:ext cx="7200000" cy="576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295817398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33113803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269391205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98875193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30701527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50182009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8938554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81699805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70953620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194389586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680449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284615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462209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495306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857645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183322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579323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101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621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39CF90-C61F-C995-DE0E-43595079D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E42BDC-8458-FE1A-643E-68822886F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78996" cy="4351338"/>
          </a:xfrm>
        </p:spPr>
        <p:txBody>
          <a:bodyPr/>
          <a:lstStyle/>
          <a:p>
            <a:r>
              <a:rPr lang="zh-CN" altLang="en-US" dirty="0"/>
              <a:t>画一条线会怎么样？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内容占位符 13">
            <a:extLst>
              <a:ext uri="{FF2B5EF4-FFF2-40B4-BE49-F238E27FC236}">
                <a16:creationId xmlns:a16="http://schemas.microsoft.com/office/drawing/2014/main" id="{7EA14444-3D6D-3B4D-CF83-05FB7C8E79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3980158"/>
              </p:ext>
            </p:extLst>
          </p:nvPr>
        </p:nvGraphicFramePr>
        <p:xfrm>
          <a:off x="4506685" y="365125"/>
          <a:ext cx="7200000" cy="576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295817398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33113803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269391205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98875193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30701527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350182009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98938554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81699805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70953620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194389586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680449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284615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462209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495306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857645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183322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579323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101070"/>
                  </a:ext>
                </a:extLst>
              </a:tr>
            </a:tbl>
          </a:graphicData>
        </a:graphic>
      </p:graphicFrame>
      <p:sp>
        <p:nvSpPr>
          <p:cNvPr id="5" name="椭圆 4">
            <a:extLst>
              <a:ext uri="{FF2B5EF4-FFF2-40B4-BE49-F238E27FC236}">
                <a16:creationId xmlns:a16="http://schemas.microsoft.com/office/drawing/2014/main" id="{7AF41AB0-9499-E359-FC97-36DBF3BB6C72}"/>
              </a:ext>
            </a:extLst>
          </p:cNvPr>
          <p:cNvSpPr/>
          <p:nvPr/>
        </p:nvSpPr>
        <p:spPr>
          <a:xfrm>
            <a:off x="9448799" y="959124"/>
            <a:ext cx="195943" cy="19594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3FD8E2E-1E77-F36B-48B3-C37614C20F67}"/>
              </a:ext>
            </a:extLst>
          </p:cNvPr>
          <p:cNvSpPr/>
          <p:nvPr/>
        </p:nvSpPr>
        <p:spPr>
          <a:xfrm>
            <a:off x="5094514" y="5302525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C2D8A85F-A8D2-6D8A-D91A-39310BD2BDF9}"/>
              </a:ext>
            </a:extLst>
          </p:cNvPr>
          <p:cNvSpPr/>
          <p:nvPr/>
        </p:nvSpPr>
        <p:spPr>
          <a:xfrm>
            <a:off x="10863943" y="4594952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110BF94-C0BA-E098-424D-A331F24BA644}"/>
              </a:ext>
            </a:extLst>
          </p:cNvPr>
          <p:cNvSpPr/>
          <p:nvPr/>
        </p:nvSpPr>
        <p:spPr>
          <a:xfrm>
            <a:off x="8008713" y="4594953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DDC29EF4-9FE6-A994-2EB9-AA2FA440C06F}"/>
              </a:ext>
            </a:extLst>
          </p:cNvPr>
          <p:cNvSpPr/>
          <p:nvPr/>
        </p:nvSpPr>
        <p:spPr>
          <a:xfrm>
            <a:off x="6553199" y="267153"/>
            <a:ext cx="195943" cy="19594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2494889-1620-815A-DC28-EA98454A9FD5}"/>
              </a:ext>
            </a:extLst>
          </p:cNvPr>
          <p:cNvSpPr/>
          <p:nvPr/>
        </p:nvSpPr>
        <p:spPr>
          <a:xfrm>
            <a:off x="5094514" y="3158039"/>
            <a:ext cx="195943" cy="19594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F9B20A3-F97D-77AB-4DA1-C1AF56734FB5}"/>
              </a:ext>
            </a:extLst>
          </p:cNvPr>
          <p:cNvSpPr/>
          <p:nvPr/>
        </p:nvSpPr>
        <p:spPr>
          <a:xfrm>
            <a:off x="7260771" y="959125"/>
            <a:ext cx="195943" cy="19594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4D692FC8-975A-0631-2931-20C7B85D4692}"/>
              </a:ext>
            </a:extLst>
          </p:cNvPr>
          <p:cNvSpPr/>
          <p:nvPr/>
        </p:nvSpPr>
        <p:spPr>
          <a:xfrm>
            <a:off x="5867400" y="1684726"/>
            <a:ext cx="195943" cy="19594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FF89A9B3-88D9-2D7C-EA0F-5AF31D7205CF}"/>
              </a:ext>
            </a:extLst>
          </p:cNvPr>
          <p:cNvSpPr/>
          <p:nvPr/>
        </p:nvSpPr>
        <p:spPr>
          <a:xfrm>
            <a:off x="7271656" y="3147153"/>
            <a:ext cx="195943" cy="19594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D9A76613-1FB8-1823-5634-1C8A6BAF7A78}"/>
              </a:ext>
            </a:extLst>
          </p:cNvPr>
          <p:cNvCxnSpPr>
            <a:cxnSpLocks/>
          </p:cNvCxnSpPr>
          <p:nvPr/>
        </p:nvCxnSpPr>
        <p:spPr>
          <a:xfrm flipH="1">
            <a:off x="4648995" y="-266698"/>
            <a:ext cx="2401201" cy="4594952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F3D0AED7-F7B6-9F21-4E90-3D76E96D3400}"/>
              </a:ext>
            </a:extLst>
          </p:cNvPr>
          <p:cNvCxnSpPr>
            <a:cxnSpLocks/>
          </p:cNvCxnSpPr>
          <p:nvPr/>
        </p:nvCxnSpPr>
        <p:spPr>
          <a:xfrm flipH="1">
            <a:off x="4317196" y="598033"/>
            <a:ext cx="5731579" cy="5578930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5E58BACF-126D-30EB-C53B-10D641D98E2A}"/>
              </a:ext>
            </a:extLst>
          </p:cNvPr>
          <p:cNvCxnSpPr>
            <a:cxnSpLocks/>
            <a:stCxn id="4" idx="1"/>
          </p:cNvCxnSpPr>
          <p:nvPr/>
        </p:nvCxnSpPr>
        <p:spPr>
          <a:xfrm flipV="1">
            <a:off x="4506685" y="3245124"/>
            <a:ext cx="7685315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F83DCBA0-C07D-A747-15F3-A7BF3752549E}"/>
              </a:ext>
            </a:extLst>
          </p:cNvPr>
          <p:cNvCxnSpPr>
            <a:cxnSpLocks/>
          </p:cNvCxnSpPr>
          <p:nvPr/>
        </p:nvCxnSpPr>
        <p:spPr>
          <a:xfrm>
            <a:off x="6215743" y="0"/>
            <a:ext cx="5175942" cy="5138057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868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A0E95-535A-79CB-BC35-FD35FC4CB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9B4897-F680-1E98-9FD7-EDF119A40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关于状压</a:t>
            </a:r>
            <a:r>
              <a:rPr lang="en-US" altLang="zh-CN" dirty="0" err="1"/>
              <a:t>dp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NC20240 [SCOI2005]</a:t>
            </a:r>
            <a:r>
              <a:rPr lang="zh-CN" altLang="en-US" dirty="0"/>
              <a:t>互不侵犯（</a:t>
            </a:r>
            <a:r>
              <a:rPr lang="en-US" altLang="zh-CN" dirty="0"/>
              <a:t> NC16886 </a:t>
            </a:r>
            <a:r>
              <a:rPr lang="zh-CN" altLang="en-US" dirty="0"/>
              <a:t>炮兵阵地 ）</a:t>
            </a:r>
            <a:endParaRPr lang="en-US" altLang="zh-CN" dirty="0"/>
          </a:p>
          <a:p>
            <a:r>
              <a:rPr lang="en-US" altLang="zh-CN" dirty="0"/>
              <a:t>NC16122</a:t>
            </a:r>
            <a:r>
              <a:rPr lang="zh-CN" altLang="en-US" dirty="0"/>
              <a:t>郊区春游</a:t>
            </a:r>
            <a:endParaRPr lang="en-US" altLang="zh-CN" dirty="0"/>
          </a:p>
          <a:p>
            <a:r>
              <a:rPr lang="en-US" altLang="zh-CN" dirty="0"/>
              <a:t>NC15832 Most Powerful</a:t>
            </a:r>
          </a:p>
          <a:p>
            <a:r>
              <a:rPr lang="en-US" altLang="zh-CN" dirty="0"/>
              <a:t>NC51189 </a:t>
            </a:r>
            <a:r>
              <a:rPr lang="en-US" altLang="zh-CN" dirty="0" err="1"/>
              <a:t>Mondriaan's</a:t>
            </a:r>
            <a:r>
              <a:rPr lang="en-US" altLang="zh-CN" dirty="0"/>
              <a:t> Dream</a:t>
            </a:r>
          </a:p>
          <a:p>
            <a:r>
              <a:rPr lang="en-US" altLang="zh-CN" dirty="0"/>
              <a:t>NC 21873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牛牛的计算机内存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45009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04445A-B237-24CC-522F-683B787DF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方块掉落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94A4AA-BB6E-8136-D6C3-2B16C4418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黄色：加一</a:t>
            </a:r>
            <a:endParaRPr lang="en-US" altLang="zh-CN" dirty="0"/>
          </a:p>
          <a:p>
            <a:r>
              <a:rPr lang="zh-CN" altLang="en-US" dirty="0"/>
              <a:t>蓝色：换行再加一</a:t>
            </a:r>
            <a:endParaRPr lang="en-US" altLang="zh-CN" dirty="0"/>
          </a:p>
          <a:p>
            <a:r>
              <a:rPr lang="zh-CN" altLang="en-US" dirty="0"/>
              <a:t>红色：最后一行乘以二再加一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单点修改  </a:t>
            </a:r>
            <a:endParaRPr lang="en-US" altLang="zh-CN" dirty="0"/>
          </a:p>
          <a:p>
            <a:r>
              <a:rPr lang="zh-CN" altLang="en-US" dirty="0"/>
              <a:t>区间查询总和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3927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36AE81-6C48-0B6E-0B75-8861EF386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1144DA-BA7E-03FE-D791-0BA0E44BC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子区间如何合成大区间 ？</a:t>
            </a:r>
            <a:endParaRPr lang="en-US" altLang="zh-CN" dirty="0"/>
          </a:p>
          <a:p>
            <a:r>
              <a:rPr lang="zh-CN" altLang="en-US" dirty="0"/>
              <a:t>总个数</a:t>
            </a:r>
            <a:r>
              <a:rPr lang="en-US" altLang="zh-CN" dirty="0"/>
              <a:t>=</a:t>
            </a:r>
            <a:r>
              <a:rPr lang="zh-CN" altLang="en-US" dirty="0"/>
              <a:t>左边总数</a:t>
            </a:r>
            <a:r>
              <a:rPr lang="en-US" altLang="zh-CN" dirty="0"/>
              <a:t>+</a:t>
            </a:r>
            <a:r>
              <a:rPr lang="zh-CN" altLang="en-US" dirty="0"/>
              <a:t>右边总数</a:t>
            </a:r>
            <a:r>
              <a:rPr lang="en-US" altLang="zh-CN" dirty="0"/>
              <a:t>+</a:t>
            </a:r>
            <a:r>
              <a:rPr lang="zh-CN" altLang="en-US" dirty="0"/>
              <a:t>因为截断而没算上的复制</a:t>
            </a:r>
            <a:r>
              <a:rPr lang="en-US" altLang="zh-CN" dirty="0"/>
              <a:t>——</a:t>
            </a:r>
          </a:p>
          <a:p>
            <a:r>
              <a:rPr lang="en-US" altLang="zh-CN" dirty="0"/>
              <a:t>7</a:t>
            </a:r>
            <a:r>
              <a:rPr lang="zh-CN" altLang="en-US" dirty="0"/>
              <a:t>和</a:t>
            </a:r>
            <a:r>
              <a:rPr lang="en-US" altLang="zh-CN" dirty="0"/>
              <a:t>8</a:t>
            </a:r>
            <a:r>
              <a:rPr lang="zh-CN" altLang="en-US" dirty="0"/>
              <a:t>那个红色会导致 从</a:t>
            </a:r>
            <a:r>
              <a:rPr lang="en-US" altLang="zh-CN" dirty="0"/>
              <a:t>2</a:t>
            </a:r>
            <a:r>
              <a:rPr lang="zh-CN" altLang="en-US" dirty="0"/>
              <a:t>开始到</a:t>
            </a:r>
            <a:r>
              <a:rPr lang="en-US" altLang="zh-CN" dirty="0"/>
              <a:t>5</a:t>
            </a:r>
            <a:r>
              <a:rPr lang="zh-CN" altLang="en-US" dirty="0"/>
              <a:t>的复制（</a:t>
            </a:r>
            <a:r>
              <a:rPr lang="en-US" altLang="zh-CN" dirty="0"/>
              <a:t>67</a:t>
            </a:r>
            <a:r>
              <a:rPr lang="zh-CN" altLang="en-US" dirty="0"/>
              <a:t>的复制在右边的总数里面算出来了）</a:t>
            </a:r>
            <a:endParaRPr lang="en-US" altLang="zh-CN" dirty="0"/>
          </a:p>
          <a:p>
            <a:r>
              <a:rPr lang="zh-CN" altLang="en-US" dirty="0"/>
              <a:t>左边最后一个蓝色后面到底有多少个 </a:t>
            </a:r>
            <a:r>
              <a:rPr lang="en-US" altLang="zh-CN" dirty="0"/>
              <a:t>* 2 ^</a:t>
            </a:r>
            <a:r>
              <a:rPr lang="zh-CN" altLang="en-US" dirty="0"/>
              <a:t>右边第一个蓝色前面的红色个数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0FDF66D0-2FD9-476F-D5E9-36E328944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105949"/>
              </p:ext>
            </p:extLst>
          </p:nvPr>
        </p:nvGraphicFramePr>
        <p:xfrm>
          <a:off x="838200" y="5526239"/>
          <a:ext cx="7623630" cy="63016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363">
                  <a:extLst>
                    <a:ext uri="{9D8B030D-6E8A-4147-A177-3AD203B41FA5}">
                      <a16:colId xmlns:a16="http://schemas.microsoft.com/office/drawing/2014/main" val="1477615359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484882955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2023657365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653241205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2015742834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43591507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882028704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25780974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781380670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058051492"/>
                    </a:ext>
                  </a:extLst>
                </a:gridCol>
              </a:tblGrid>
              <a:tr h="630162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715411"/>
                  </a:ext>
                </a:extLst>
              </a:tr>
            </a:tbl>
          </a:graphicData>
        </a:graphic>
      </p:graphicFrame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EE0066D-3DEB-B14B-AB32-2B246F5174DC}"/>
              </a:ext>
            </a:extLst>
          </p:cNvPr>
          <p:cNvCxnSpPr/>
          <p:nvPr/>
        </p:nvCxnSpPr>
        <p:spPr>
          <a:xfrm>
            <a:off x="4650015" y="4887686"/>
            <a:ext cx="0" cy="175260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456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A32FC4-CE9C-9EF0-4716-EA1E380B0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BE1B93-C18B-0E50-74D7-7495317D4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左边最后一个蓝色后面到底有多少？  </a:t>
            </a:r>
            <a:endParaRPr lang="en-US" altLang="zh-CN" dirty="0"/>
          </a:p>
          <a:p>
            <a:r>
              <a:rPr lang="zh-CN" altLang="en-US" dirty="0"/>
              <a:t>当右区间里面有蓝色的时候</a:t>
            </a:r>
            <a:endParaRPr lang="en-US" altLang="zh-CN" dirty="0"/>
          </a:p>
          <a:p>
            <a:r>
              <a:rPr lang="en-US" altLang="zh-CN" dirty="0"/>
              <a:t>Last = </a:t>
            </a:r>
            <a:r>
              <a:rPr lang="en-US" altLang="zh-CN" dirty="0" err="1"/>
              <a:t>r.last</a:t>
            </a:r>
            <a:r>
              <a:rPr lang="en-US" altLang="zh-CN" dirty="0"/>
              <a:t>  </a:t>
            </a:r>
          </a:p>
          <a:p>
            <a:r>
              <a:rPr lang="zh-CN" altLang="en-US" dirty="0"/>
              <a:t>当右区间里面没蓝色的时候</a:t>
            </a:r>
            <a:endParaRPr lang="en-US" altLang="zh-CN" dirty="0"/>
          </a:p>
          <a:p>
            <a:r>
              <a:rPr lang="en-US" altLang="zh-CN" dirty="0"/>
              <a:t>Last = </a:t>
            </a:r>
            <a:r>
              <a:rPr lang="en-US" altLang="zh-CN" dirty="0" err="1"/>
              <a:t>l.last</a:t>
            </a:r>
            <a:r>
              <a:rPr lang="en-US" altLang="zh-CN" dirty="0"/>
              <a:t> * 2^</a:t>
            </a:r>
            <a:r>
              <a:rPr lang="zh-CN" altLang="en-US" dirty="0"/>
              <a:t>右侧红色个数 </a:t>
            </a:r>
            <a:r>
              <a:rPr lang="en-US" altLang="zh-CN" dirty="0"/>
              <a:t>+ r.</a:t>
            </a:r>
            <a:r>
              <a:rPr lang="zh-CN" altLang="en-US" dirty="0"/>
              <a:t>总数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C41920F-A5C5-A80D-8703-CA7A98864F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5715044"/>
              </p:ext>
            </p:extLst>
          </p:nvPr>
        </p:nvGraphicFramePr>
        <p:xfrm>
          <a:off x="838200" y="5526239"/>
          <a:ext cx="7623630" cy="63016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363">
                  <a:extLst>
                    <a:ext uri="{9D8B030D-6E8A-4147-A177-3AD203B41FA5}">
                      <a16:colId xmlns:a16="http://schemas.microsoft.com/office/drawing/2014/main" val="1477615359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484882955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2023657365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653241205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2015742834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43591507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882028704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25780974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781380670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058051492"/>
                    </a:ext>
                  </a:extLst>
                </a:gridCol>
              </a:tblGrid>
              <a:tr h="630162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715411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B87F84B-E6E8-C060-34CD-BD9C3F225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077465"/>
              </p:ext>
            </p:extLst>
          </p:nvPr>
        </p:nvGraphicFramePr>
        <p:xfrm>
          <a:off x="838200" y="4572605"/>
          <a:ext cx="7623630" cy="63016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363">
                  <a:extLst>
                    <a:ext uri="{9D8B030D-6E8A-4147-A177-3AD203B41FA5}">
                      <a16:colId xmlns:a16="http://schemas.microsoft.com/office/drawing/2014/main" val="1477615359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484882955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2023657365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653241205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2015742834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43591507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882028704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25780974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781380670"/>
                    </a:ext>
                  </a:extLst>
                </a:gridCol>
                <a:gridCol w="762363">
                  <a:extLst>
                    <a:ext uri="{9D8B030D-6E8A-4147-A177-3AD203B41FA5}">
                      <a16:colId xmlns:a16="http://schemas.microsoft.com/office/drawing/2014/main" val="1058051492"/>
                    </a:ext>
                  </a:extLst>
                </a:gridCol>
              </a:tblGrid>
              <a:tr h="630162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715411"/>
                  </a:ext>
                </a:extLst>
              </a:tr>
            </a:tbl>
          </a:graphicData>
        </a:graphic>
      </p:graphicFrame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5CDB2EC-C5AB-F2FF-5C7A-5702019F6472}"/>
              </a:ext>
            </a:extLst>
          </p:cNvPr>
          <p:cNvCxnSpPr>
            <a:cxnSpLocks/>
          </p:cNvCxnSpPr>
          <p:nvPr/>
        </p:nvCxnSpPr>
        <p:spPr>
          <a:xfrm>
            <a:off x="4650015" y="4082143"/>
            <a:ext cx="0" cy="2558143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037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FC1F19-0438-CE7C-C248-518C6B35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710EBC-2B5B-3DC5-2E8F-5940A2FE7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什么时候才不能分了？</a:t>
            </a:r>
            <a:endParaRPr lang="en-US" altLang="zh-CN" dirty="0"/>
          </a:p>
          <a:p>
            <a:r>
              <a:rPr lang="zh-CN" altLang="en-US" dirty="0"/>
              <a:t>所有的石子对都变成只有一个的时候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也就是说最后会变成</a:t>
            </a:r>
            <a:r>
              <a:rPr lang="en-US" altLang="zh-CN" dirty="0"/>
              <a:t>sum</a:t>
            </a:r>
            <a:r>
              <a:rPr lang="zh-CN" altLang="en-US" dirty="0"/>
              <a:t>堆只有一个的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每次操作会让堆数</a:t>
            </a:r>
            <a:r>
              <a:rPr lang="en-US" altLang="zh-CN" dirty="0"/>
              <a:t>+1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595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D21E14-C735-8E87-3F71-5398576AD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C-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system"/>
              </a:rPr>
              <a:t>冬眠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5B6826-3C9C-2B7F-5EC7-56ACDAFCC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阿宁生活在一个 </a:t>
            </a:r>
            <a:r>
              <a:rPr lang="en-US" altLang="zh-CN" dirty="0"/>
              <a:t>n </a:t>
            </a:r>
            <a:r>
              <a:rPr lang="zh-CN" altLang="en-US" dirty="0"/>
              <a:t>行 </a:t>
            </a:r>
            <a:r>
              <a:rPr lang="en-US" altLang="zh-CN" dirty="0"/>
              <a:t>m</a:t>
            </a:r>
            <a:r>
              <a:rPr lang="zh-CN" altLang="en-US" dirty="0"/>
              <a:t>列的字符矩阵中，阿宁打算在第 </a:t>
            </a:r>
            <a:r>
              <a:rPr lang="en-US" altLang="zh-CN" dirty="0"/>
              <a:t>x </a:t>
            </a:r>
            <a:r>
              <a:rPr lang="zh-CN" altLang="en-US" dirty="0"/>
              <a:t>行 </a:t>
            </a:r>
            <a:r>
              <a:rPr lang="en-US" altLang="zh-CN" dirty="0"/>
              <a:t>y</a:t>
            </a:r>
            <a:r>
              <a:rPr lang="zh-CN" altLang="en-US" dirty="0"/>
              <a:t> 列冬眠。</a:t>
            </a:r>
            <a:endParaRPr lang="en-US" altLang="zh-CN" dirty="0"/>
          </a:p>
          <a:p>
            <a:r>
              <a:rPr lang="zh-CN" altLang="en-US" dirty="0"/>
              <a:t>在每一天，都会有 </a:t>
            </a:r>
            <a:r>
              <a:rPr lang="en-US" altLang="zh-CN" dirty="0"/>
              <a:t>q</a:t>
            </a:r>
            <a:r>
              <a:rPr lang="zh-CN" altLang="en-US" dirty="0"/>
              <a:t> 次行循环移动或列循环移动。</a:t>
            </a:r>
            <a:endParaRPr lang="en-US" altLang="zh-CN" dirty="0"/>
          </a:p>
          <a:p>
            <a:r>
              <a:rPr lang="zh-CN" altLang="en-US" dirty="0"/>
              <a:t>如果是第 </a:t>
            </a:r>
            <a:r>
              <a:rPr lang="en-US" altLang="zh-CN" dirty="0"/>
              <a:t>z</a:t>
            </a:r>
            <a:r>
              <a:rPr lang="zh-CN" altLang="en-US" dirty="0"/>
              <a:t> 行循环移动，那么第 </a:t>
            </a:r>
            <a:r>
              <a:rPr lang="en-US" altLang="zh-CN" dirty="0">
                <a:effectLst/>
              </a:rPr>
              <a:t>z</a:t>
            </a:r>
            <a:r>
              <a:rPr lang="zh-CN" altLang="en-US" dirty="0"/>
              <a:t> 行所有字符往后移动一个，最后一个字符移动到第 </a:t>
            </a:r>
            <a:r>
              <a:rPr lang="en-US" altLang="zh-CN" dirty="0">
                <a:effectLst/>
              </a:rPr>
              <a:t>z</a:t>
            </a:r>
            <a:r>
              <a:rPr lang="zh-CN" altLang="en-US" dirty="0"/>
              <a:t> 行开头。</a:t>
            </a:r>
            <a:endParaRPr lang="en-US" altLang="zh-CN" dirty="0"/>
          </a:p>
          <a:p>
            <a:r>
              <a:rPr lang="zh-CN" altLang="en-US" dirty="0"/>
              <a:t>如果是第 </a:t>
            </a:r>
            <a:r>
              <a:rPr lang="en-US" altLang="zh-CN" dirty="0">
                <a:effectLst/>
              </a:rPr>
              <a:t>z</a:t>
            </a:r>
            <a:r>
              <a:rPr lang="zh-CN" altLang="en-US" dirty="0"/>
              <a:t> 列循环移动，那么第 </a:t>
            </a:r>
            <a:r>
              <a:rPr lang="en-US" altLang="zh-CN" dirty="0">
                <a:effectLst/>
              </a:rPr>
              <a:t>z</a:t>
            </a:r>
            <a:r>
              <a:rPr lang="zh-CN" altLang="en-US" dirty="0"/>
              <a:t> 列所有字符往后移动一个，最后一个字符移动到第 </a:t>
            </a:r>
            <a:r>
              <a:rPr lang="en-US" altLang="zh-CN" dirty="0">
                <a:effectLst/>
              </a:rPr>
              <a:t>z</a:t>
            </a:r>
            <a:r>
              <a:rPr lang="zh-CN" altLang="en-US" dirty="0"/>
              <a:t> 列开头。 </a:t>
            </a:r>
          </a:p>
          <a:p>
            <a:r>
              <a:rPr lang="zh-CN" altLang="en-US" dirty="0"/>
              <a:t>阿宁将要冬眠 </a:t>
            </a:r>
            <a:r>
              <a:rPr lang="en-US" altLang="zh-CN" dirty="0"/>
              <a:t>p </a:t>
            </a:r>
            <a:r>
              <a:rPr lang="zh-CN" altLang="en-US" dirty="0"/>
              <a:t>天，冬眠结束后阿宁想知道</a:t>
            </a:r>
            <a:r>
              <a:rPr lang="zh-CN" altLang="en-US" dirty="0">
                <a:effectLst/>
              </a:rPr>
              <a:t>第 </a:t>
            </a:r>
            <a:r>
              <a:rPr lang="en-US" altLang="zh-CN" dirty="0"/>
              <a:t>x</a:t>
            </a:r>
            <a:r>
              <a:rPr lang="zh-CN" altLang="en-US" dirty="0">
                <a:effectLst/>
              </a:rPr>
              <a:t> 行 </a:t>
            </a:r>
            <a:r>
              <a:rPr lang="en-US" altLang="zh-CN" dirty="0">
                <a:effectLst/>
              </a:rPr>
              <a:t>y </a:t>
            </a:r>
            <a:r>
              <a:rPr lang="zh-CN" altLang="en-US" dirty="0">
                <a:effectLst/>
              </a:rPr>
              <a:t>列是什么字符？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7188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B4F9BA-3BE3-1C07-DCCF-367500950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D-</a:t>
            </a:r>
            <a:r>
              <a:rPr lang="zh-CN" altLang="en-US" dirty="0"/>
              <a:t>守恒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BF8DFD-E9B2-AD74-71CC-73C41EAD4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阿宁有一个长度为 </a:t>
            </a:r>
            <a:r>
              <a:rPr lang="en-US" altLang="zh-CN" dirty="0"/>
              <a:t>n </a:t>
            </a:r>
            <a:r>
              <a:rPr lang="zh-CN" altLang="en-US" dirty="0"/>
              <a:t>正整数数组 </a:t>
            </a:r>
            <a:r>
              <a:rPr lang="en-US" altLang="zh-CN" dirty="0"/>
              <a:t>a</a:t>
            </a:r>
            <a:r>
              <a:rPr lang="zh-CN" altLang="en-US" dirty="0"/>
              <a:t>。 </a:t>
            </a:r>
          </a:p>
          <a:p>
            <a:r>
              <a:rPr lang="zh-CN" altLang="en-US" dirty="0"/>
              <a:t>可以进行任意次操作，每次操作选择数组 </a:t>
            </a:r>
            <a:r>
              <a:rPr lang="en-US" altLang="zh-CN" dirty="0"/>
              <a:t>a </a:t>
            </a:r>
            <a:r>
              <a:rPr lang="zh-CN" altLang="en-US" dirty="0"/>
              <a:t>的两个元素，其中一个加 </a:t>
            </a:r>
            <a:r>
              <a:rPr lang="en-US" altLang="zh-CN" dirty="0"/>
              <a:t>1</a:t>
            </a:r>
            <a:r>
              <a:rPr lang="zh-CN" altLang="en-US" dirty="0"/>
              <a:t>，另一个减 </a:t>
            </a:r>
            <a:r>
              <a:rPr lang="en-US" altLang="zh-CN" dirty="0"/>
              <a:t>1</a:t>
            </a:r>
            <a:r>
              <a:rPr lang="zh-CN" altLang="en-US" dirty="0"/>
              <a:t>，要求每次操作后 </a:t>
            </a:r>
            <a:r>
              <a:rPr lang="en-US" altLang="zh-CN" dirty="0"/>
              <a:t>a </a:t>
            </a:r>
            <a:r>
              <a:rPr lang="zh-CN" altLang="en-US" dirty="0"/>
              <a:t>的各元素仍然是正整数。 </a:t>
            </a:r>
          </a:p>
          <a:p>
            <a:r>
              <a:rPr lang="zh-CN" altLang="en-US" dirty="0"/>
              <a:t>阿宁想知道操作结束后，数组的最大公约数可能有多少种不同的值？ </a:t>
            </a:r>
          </a:p>
          <a:p>
            <a:r>
              <a:rPr lang="zh-CN" altLang="en-US" dirty="0">
                <a:effectLst/>
              </a:rPr>
              <a:t>数组的最大公约数指，该数组的所有数共有约数中最大的那个数。</a:t>
            </a:r>
            <a:br>
              <a:rPr lang="zh-CN" altLang="en-US" dirty="0">
                <a:effectLst/>
              </a:rPr>
            </a:br>
            <a:endParaRPr lang="zh-CN" altLang="en-US" dirty="0">
              <a:effectLst/>
            </a:endParaRPr>
          </a:p>
          <a:p>
            <a:r>
              <a:rPr lang="zh-CN" altLang="en-US" dirty="0">
                <a:effectLst/>
              </a:rPr>
              <a:t>例如数组 </a:t>
            </a:r>
            <a:r>
              <a:rPr lang="en-US" altLang="zh-CN" dirty="0">
                <a:effectLst/>
              </a:rPr>
              <a:t>[20,12,16]</a:t>
            </a:r>
            <a:r>
              <a:rPr lang="zh-CN" altLang="en-US" dirty="0">
                <a:effectLst/>
              </a:rPr>
              <a:t>，共有的约数有 </a:t>
            </a:r>
            <a:r>
              <a:rPr lang="en-US" altLang="zh-CN" dirty="0">
                <a:effectLst/>
              </a:rPr>
              <a:t>1,2,4</a:t>
            </a:r>
            <a:r>
              <a:rPr lang="zh-CN" altLang="en-US" dirty="0">
                <a:effectLst/>
              </a:rPr>
              <a:t>，最大的数是 </a:t>
            </a:r>
            <a:r>
              <a:rPr lang="en-US" altLang="zh-CN" dirty="0">
                <a:effectLst/>
              </a:rPr>
              <a:t>4</a:t>
            </a:r>
            <a:r>
              <a:rPr lang="zh-CN" altLang="en-US" dirty="0">
                <a:effectLst/>
              </a:rPr>
              <a:t>，因此 </a:t>
            </a:r>
            <a:r>
              <a:rPr lang="en-US" altLang="zh-CN" dirty="0">
                <a:effectLst/>
              </a:rPr>
              <a:t>[20,12,16]</a:t>
            </a:r>
            <a:r>
              <a:rPr lang="zh-CN" altLang="en-US" dirty="0">
                <a:effectLst/>
              </a:rPr>
              <a:t>的最大公约数是 </a:t>
            </a:r>
            <a:r>
              <a:rPr lang="en-US" altLang="zh-CN" dirty="0">
                <a:effectLst/>
              </a:rPr>
              <a:t>4</a:t>
            </a:r>
            <a:r>
              <a:rPr lang="zh-CN" altLang="en-US" dirty="0">
                <a:effectLst/>
              </a:rPr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8285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3550DA-971F-9D59-3197-4F6734323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7F13F8-27E5-1C00-93D6-0704C5C15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若</a:t>
            </a:r>
            <a:r>
              <a:rPr lang="en-US" altLang="zh-CN" dirty="0"/>
              <a:t>x</a:t>
            </a:r>
            <a:r>
              <a:rPr lang="zh-CN" altLang="en-US" dirty="0"/>
              <a:t>是数组的最大公约数，则数组的每个数都得是</a:t>
            </a:r>
            <a:r>
              <a:rPr lang="en-US" altLang="zh-CN" dirty="0"/>
              <a:t>x</a:t>
            </a:r>
            <a:r>
              <a:rPr lang="zh-CN" altLang="en-US" dirty="0"/>
              <a:t>的倍数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执行的操作是给一个数</a:t>
            </a:r>
            <a:r>
              <a:rPr lang="en-US" altLang="zh-CN" dirty="0"/>
              <a:t>+1</a:t>
            </a:r>
            <a:r>
              <a:rPr lang="zh-CN" altLang="en-US" dirty="0"/>
              <a:t> 另一个数</a:t>
            </a:r>
            <a:r>
              <a:rPr lang="en-US" altLang="zh-CN" dirty="0"/>
              <a:t>-1 </a:t>
            </a:r>
            <a:r>
              <a:rPr lang="zh-CN" altLang="en-US" dirty="0"/>
              <a:t>，所有数的和是不变的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所以</a:t>
            </a:r>
            <a:r>
              <a:rPr lang="en-US" altLang="zh-CN" dirty="0"/>
              <a:t>x</a:t>
            </a:r>
            <a:r>
              <a:rPr lang="zh-CN" altLang="en-US" dirty="0"/>
              <a:t>要作为数组的</a:t>
            </a:r>
            <a:r>
              <a:rPr lang="en-US" altLang="zh-CN" dirty="0" err="1"/>
              <a:t>gcd</a:t>
            </a:r>
            <a:r>
              <a:rPr lang="zh-CN" altLang="en-US" dirty="0"/>
              <a:t>，必须得是所有数的和的</a:t>
            </a:r>
            <a:r>
              <a:rPr lang="en-US" altLang="zh-CN" dirty="0" err="1"/>
              <a:t>gcd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98622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2E5D2E-78CC-948D-F1C7-004FD0A43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583BA5-233A-721B-EC8C-C2FCBE2F8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</a:t>
            </a:r>
            <a:r>
              <a:rPr lang="en-US" altLang="zh-CN"/>
              <a:t>cd</a:t>
            </a:r>
            <a:r>
              <a:rPr lang="zh-CN" altLang="en-US" dirty="0"/>
              <a:t>（</a:t>
            </a:r>
            <a:r>
              <a:rPr lang="en-US" altLang="zh-CN" dirty="0"/>
              <a:t>a</a:t>
            </a:r>
            <a:r>
              <a:rPr lang="zh-CN" altLang="en-US" dirty="0"/>
              <a:t>， </a:t>
            </a:r>
            <a:r>
              <a:rPr lang="en-US" altLang="zh-CN" dirty="0"/>
              <a:t>b</a:t>
            </a:r>
            <a:r>
              <a:rPr lang="zh-CN" altLang="en-US" dirty="0"/>
              <a:t>） </a:t>
            </a:r>
            <a:r>
              <a:rPr lang="en-US" altLang="zh-CN" dirty="0"/>
              <a:t>= </a:t>
            </a:r>
            <a:r>
              <a:rPr lang="en-US" altLang="zh-CN" dirty="0" err="1"/>
              <a:t>gcd</a:t>
            </a:r>
            <a:r>
              <a:rPr lang="en-US" altLang="zh-CN" dirty="0"/>
              <a:t>(b,  </a:t>
            </a:r>
            <a:r>
              <a:rPr lang="en-US" altLang="zh-CN" dirty="0" err="1"/>
              <a:t>a%b</a:t>
            </a:r>
            <a:r>
              <a:rPr lang="en-US" altLang="zh-CN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91783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3">
          <a:schemeClr val="accent5"/>
        </a:lnRef>
        <a:fillRef idx="0">
          <a:schemeClr val="accent5"/>
        </a:fillRef>
        <a:effectRef idx="2">
          <a:schemeClr val="accent5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3607</TotalTime>
  <Words>3089</Words>
  <Application>Microsoft Office PowerPoint</Application>
  <PresentationFormat>宽屏</PresentationFormat>
  <Paragraphs>609</Paragraphs>
  <Slides>49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59" baseType="lpstr">
      <vt:lpstr>HarmonyOS Sans SC Light</vt:lpstr>
      <vt:lpstr>system</vt:lpstr>
      <vt:lpstr>等线</vt:lpstr>
      <vt:lpstr>思源黑体 CN Normal</vt:lpstr>
      <vt:lpstr>思源黑体 Normal</vt:lpstr>
      <vt:lpstr>宋体</vt:lpstr>
      <vt:lpstr>Arial</vt:lpstr>
      <vt:lpstr>Goudy Old Style</vt:lpstr>
      <vt:lpstr>Times New Roman</vt:lpstr>
      <vt:lpstr>Office 主题​​</vt:lpstr>
      <vt:lpstr>2024牛客寒假 算法基础集训</vt:lpstr>
      <vt:lpstr>PowerPoint 演示文稿</vt:lpstr>
      <vt:lpstr>A-柠檬可乐</vt:lpstr>
      <vt:lpstr>B-左右互博</vt:lpstr>
      <vt:lpstr>PowerPoint 演示文稿</vt:lpstr>
      <vt:lpstr>C-冬眠</vt:lpstr>
      <vt:lpstr>D-守恒</vt:lpstr>
      <vt:lpstr>PowerPoint 演示文稿</vt:lpstr>
      <vt:lpstr>PowerPoint 演示文稿</vt:lpstr>
      <vt:lpstr>E-漂亮数组</vt:lpstr>
      <vt:lpstr>PowerPoint 演示文稿</vt:lpstr>
      <vt:lpstr>PowerPoint 演示文稿</vt:lpstr>
      <vt:lpstr>F-来点每日一题</vt:lpstr>
      <vt:lpstr>PowerPoint 演示文稿</vt:lpstr>
      <vt:lpstr>G-数三角形（easy）</vt:lpstr>
      <vt:lpstr>H-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补充：最大全0子矩形</vt:lpstr>
      <vt:lpstr>例1：最大全0子矩形</vt:lpstr>
      <vt:lpstr>PowerPoint 演示文稿</vt:lpstr>
      <vt:lpstr>I-回头</vt:lpstr>
      <vt:lpstr>单源点最短路</vt:lpstr>
      <vt:lpstr>Dijkstra算法</vt:lpstr>
      <vt:lpstr>dijstra算法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Dijkstra</vt:lpstr>
      <vt:lpstr>PowerPoint 演示文稿</vt:lpstr>
      <vt:lpstr>PowerPoint 演示文稿</vt:lpstr>
      <vt:lpstr>PowerPoint 演示文稿</vt:lpstr>
      <vt:lpstr>J-画直线</vt:lpstr>
      <vt:lpstr>PowerPoint 演示文稿</vt:lpstr>
      <vt:lpstr>PowerPoint 演示文稿</vt:lpstr>
      <vt:lpstr>PowerPoint 演示文稿</vt:lpstr>
      <vt:lpstr>PowerPoint 演示文稿</vt:lpstr>
      <vt:lpstr>K-方块掉落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62812</dc:creator>
  <cp:lastModifiedBy>Siyu Deng</cp:lastModifiedBy>
  <cp:revision>209</cp:revision>
  <dcterms:created xsi:type="dcterms:W3CDTF">2022-11-07T03:06:08Z</dcterms:created>
  <dcterms:modified xsi:type="dcterms:W3CDTF">2024-02-20T05:08:02Z</dcterms:modified>
</cp:coreProperties>
</file>

<file path=docProps/thumbnail.jpeg>
</file>